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0" r:id="rId4"/>
    <p:sldId id="261" r:id="rId5"/>
    <p:sldId id="262" r:id="rId6"/>
    <p:sldId id="263" r:id="rId7"/>
    <p:sldId id="265" r:id="rId8"/>
    <p:sldId id="266" r:id="rId9"/>
    <p:sldId id="267" r:id="rId10"/>
    <p:sldId id="268" r:id="rId11"/>
    <p:sldId id="269" r:id="rId12"/>
    <p:sldId id="271" r:id="rId13"/>
    <p:sldId id="272" r:id="rId14"/>
    <p:sldId id="273" r:id="rId15"/>
    <p:sldId id="274" r:id="rId16"/>
  </p:sldIdLst>
  <p:sldSz cx="9144000" cy="6858000" type="screen4x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清水 祥行" initials="清水" lastIdx="1" clrIdx="0">
    <p:extLst>
      <p:ext uri="{19B8F6BF-5375-455C-9EA6-DF929625EA0E}">
        <p15:presenceInfo xmlns:p15="http://schemas.microsoft.com/office/powerpoint/2012/main" userId="9a7d017cd6244fb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27" d="100"/>
          <a:sy n="127" d="100"/>
        </p:scale>
        <p:origin x="1146"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1EBB1F9-F27A-4467-AF08-D4A1AE087324}" type="datetimeFigureOut">
              <a:rPr kumimoji="1" lang="ja-JP" altLang="en-US" smtClean="0"/>
              <a:t>2021/7/15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99EFCF7-F51D-421F-9BF4-D7DC87C3B8BD}" type="slidenum">
              <a:rPr kumimoji="1" lang="ja-JP" altLang="en-US" smtClean="0"/>
              <a:t>‹#›</a:t>
            </a:fld>
            <a:endParaRPr kumimoji="1" lang="ja-JP" altLang="en-US"/>
          </a:p>
        </p:txBody>
      </p:sp>
    </p:spTree>
    <p:extLst>
      <p:ext uri="{BB962C8B-B14F-4D97-AF65-F5344CB8AC3E}">
        <p14:creationId xmlns:p14="http://schemas.microsoft.com/office/powerpoint/2010/main" val="102582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1EBB1F9-F27A-4467-AF08-D4A1AE087324}" type="datetimeFigureOut">
              <a:rPr kumimoji="1" lang="ja-JP" altLang="en-US" smtClean="0"/>
              <a:t>2021/7/15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99EFCF7-F51D-421F-9BF4-D7DC87C3B8BD}" type="slidenum">
              <a:rPr kumimoji="1" lang="ja-JP" altLang="en-US" smtClean="0"/>
              <a:t>‹#›</a:t>
            </a:fld>
            <a:endParaRPr kumimoji="1" lang="ja-JP" altLang="en-US"/>
          </a:p>
        </p:txBody>
      </p:sp>
    </p:spTree>
    <p:extLst>
      <p:ext uri="{BB962C8B-B14F-4D97-AF65-F5344CB8AC3E}">
        <p14:creationId xmlns:p14="http://schemas.microsoft.com/office/powerpoint/2010/main" val="1545923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1EBB1F9-F27A-4467-AF08-D4A1AE087324}" type="datetimeFigureOut">
              <a:rPr kumimoji="1" lang="ja-JP" altLang="en-US" smtClean="0"/>
              <a:t>2021/7/15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99EFCF7-F51D-421F-9BF4-D7DC87C3B8BD}" type="slidenum">
              <a:rPr kumimoji="1" lang="ja-JP" altLang="en-US" smtClean="0"/>
              <a:t>‹#›</a:t>
            </a:fld>
            <a:endParaRPr kumimoji="1" lang="ja-JP" altLang="en-US"/>
          </a:p>
        </p:txBody>
      </p:sp>
    </p:spTree>
    <p:extLst>
      <p:ext uri="{BB962C8B-B14F-4D97-AF65-F5344CB8AC3E}">
        <p14:creationId xmlns:p14="http://schemas.microsoft.com/office/powerpoint/2010/main" val="2237453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1EBB1F9-F27A-4467-AF08-D4A1AE087324}" type="datetimeFigureOut">
              <a:rPr kumimoji="1" lang="ja-JP" altLang="en-US" smtClean="0"/>
              <a:t>2021/7/15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99EFCF7-F51D-421F-9BF4-D7DC87C3B8BD}" type="slidenum">
              <a:rPr kumimoji="1" lang="ja-JP" altLang="en-US" smtClean="0"/>
              <a:t>‹#›</a:t>
            </a:fld>
            <a:endParaRPr kumimoji="1" lang="ja-JP" altLang="en-US"/>
          </a:p>
        </p:txBody>
      </p:sp>
    </p:spTree>
    <p:extLst>
      <p:ext uri="{BB962C8B-B14F-4D97-AF65-F5344CB8AC3E}">
        <p14:creationId xmlns:p14="http://schemas.microsoft.com/office/powerpoint/2010/main" val="490530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1EBB1F9-F27A-4467-AF08-D4A1AE087324}" type="datetimeFigureOut">
              <a:rPr kumimoji="1" lang="ja-JP" altLang="en-US" smtClean="0"/>
              <a:t>2021/7/15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99EFCF7-F51D-421F-9BF4-D7DC87C3B8BD}" type="slidenum">
              <a:rPr kumimoji="1" lang="ja-JP" altLang="en-US" smtClean="0"/>
              <a:t>‹#›</a:t>
            </a:fld>
            <a:endParaRPr kumimoji="1" lang="ja-JP" altLang="en-US"/>
          </a:p>
        </p:txBody>
      </p:sp>
    </p:spTree>
    <p:extLst>
      <p:ext uri="{BB962C8B-B14F-4D97-AF65-F5344CB8AC3E}">
        <p14:creationId xmlns:p14="http://schemas.microsoft.com/office/powerpoint/2010/main" val="4117492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1EBB1F9-F27A-4467-AF08-D4A1AE087324}" type="datetimeFigureOut">
              <a:rPr kumimoji="1" lang="ja-JP" altLang="en-US" smtClean="0"/>
              <a:t>2021/7/15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99EFCF7-F51D-421F-9BF4-D7DC87C3B8BD}" type="slidenum">
              <a:rPr kumimoji="1" lang="ja-JP" altLang="en-US" smtClean="0"/>
              <a:t>‹#›</a:t>
            </a:fld>
            <a:endParaRPr kumimoji="1" lang="ja-JP" altLang="en-US"/>
          </a:p>
        </p:txBody>
      </p:sp>
    </p:spTree>
    <p:extLst>
      <p:ext uri="{BB962C8B-B14F-4D97-AF65-F5344CB8AC3E}">
        <p14:creationId xmlns:p14="http://schemas.microsoft.com/office/powerpoint/2010/main" val="41019251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1EBB1F9-F27A-4467-AF08-D4A1AE087324}" type="datetimeFigureOut">
              <a:rPr kumimoji="1" lang="ja-JP" altLang="en-US" smtClean="0"/>
              <a:t>2021/7/15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99EFCF7-F51D-421F-9BF4-D7DC87C3B8BD}" type="slidenum">
              <a:rPr kumimoji="1" lang="ja-JP" altLang="en-US" smtClean="0"/>
              <a:t>‹#›</a:t>
            </a:fld>
            <a:endParaRPr kumimoji="1" lang="ja-JP" altLang="en-US"/>
          </a:p>
        </p:txBody>
      </p:sp>
    </p:spTree>
    <p:extLst>
      <p:ext uri="{BB962C8B-B14F-4D97-AF65-F5344CB8AC3E}">
        <p14:creationId xmlns:p14="http://schemas.microsoft.com/office/powerpoint/2010/main" val="3015678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1EBB1F9-F27A-4467-AF08-D4A1AE087324}" type="datetimeFigureOut">
              <a:rPr kumimoji="1" lang="ja-JP" altLang="en-US" smtClean="0"/>
              <a:t>2021/7/15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99EFCF7-F51D-421F-9BF4-D7DC87C3B8BD}" type="slidenum">
              <a:rPr kumimoji="1" lang="ja-JP" altLang="en-US" smtClean="0"/>
              <a:t>‹#›</a:t>
            </a:fld>
            <a:endParaRPr kumimoji="1" lang="ja-JP" altLang="en-US"/>
          </a:p>
        </p:txBody>
      </p:sp>
    </p:spTree>
    <p:extLst>
      <p:ext uri="{BB962C8B-B14F-4D97-AF65-F5344CB8AC3E}">
        <p14:creationId xmlns:p14="http://schemas.microsoft.com/office/powerpoint/2010/main" val="4128397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EBB1F9-F27A-4467-AF08-D4A1AE087324}" type="datetimeFigureOut">
              <a:rPr kumimoji="1" lang="ja-JP" altLang="en-US" smtClean="0"/>
              <a:t>2021/7/15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99EFCF7-F51D-421F-9BF4-D7DC87C3B8BD}" type="slidenum">
              <a:rPr kumimoji="1" lang="ja-JP" altLang="en-US" smtClean="0"/>
              <a:t>‹#›</a:t>
            </a:fld>
            <a:endParaRPr kumimoji="1" lang="ja-JP" altLang="en-US"/>
          </a:p>
        </p:txBody>
      </p:sp>
    </p:spTree>
    <p:extLst>
      <p:ext uri="{BB962C8B-B14F-4D97-AF65-F5344CB8AC3E}">
        <p14:creationId xmlns:p14="http://schemas.microsoft.com/office/powerpoint/2010/main" val="3035982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1EBB1F9-F27A-4467-AF08-D4A1AE087324}" type="datetimeFigureOut">
              <a:rPr kumimoji="1" lang="ja-JP" altLang="en-US" smtClean="0"/>
              <a:t>2021/7/15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99EFCF7-F51D-421F-9BF4-D7DC87C3B8BD}" type="slidenum">
              <a:rPr kumimoji="1" lang="ja-JP" altLang="en-US" smtClean="0"/>
              <a:t>‹#›</a:t>
            </a:fld>
            <a:endParaRPr kumimoji="1" lang="ja-JP" altLang="en-US"/>
          </a:p>
        </p:txBody>
      </p:sp>
    </p:spTree>
    <p:extLst>
      <p:ext uri="{BB962C8B-B14F-4D97-AF65-F5344CB8AC3E}">
        <p14:creationId xmlns:p14="http://schemas.microsoft.com/office/powerpoint/2010/main" val="2644158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1EBB1F9-F27A-4467-AF08-D4A1AE087324}" type="datetimeFigureOut">
              <a:rPr kumimoji="1" lang="ja-JP" altLang="en-US" smtClean="0"/>
              <a:t>2021/7/15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99EFCF7-F51D-421F-9BF4-D7DC87C3B8BD}" type="slidenum">
              <a:rPr kumimoji="1" lang="ja-JP" altLang="en-US" smtClean="0"/>
              <a:t>‹#›</a:t>
            </a:fld>
            <a:endParaRPr kumimoji="1" lang="ja-JP" altLang="en-US"/>
          </a:p>
        </p:txBody>
      </p:sp>
    </p:spTree>
    <p:extLst>
      <p:ext uri="{BB962C8B-B14F-4D97-AF65-F5344CB8AC3E}">
        <p14:creationId xmlns:p14="http://schemas.microsoft.com/office/powerpoint/2010/main" val="1746601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EBB1F9-F27A-4467-AF08-D4A1AE087324}" type="datetimeFigureOut">
              <a:rPr kumimoji="1" lang="ja-JP" altLang="en-US" smtClean="0"/>
              <a:t>2021/7/15</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9EFCF7-F51D-421F-9BF4-D7DC87C3B8BD}" type="slidenum">
              <a:rPr kumimoji="1" lang="ja-JP" altLang="en-US" smtClean="0"/>
              <a:t>‹#›</a:t>
            </a:fld>
            <a:endParaRPr kumimoji="1" lang="ja-JP" altLang="en-US"/>
          </a:p>
        </p:txBody>
      </p:sp>
    </p:spTree>
    <p:extLst>
      <p:ext uri="{BB962C8B-B14F-4D97-AF65-F5344CB8AC3E}">
        <p14:creationId xmlns:p14="http://schemas.microsoft.com/office/powerpoint/2010/main" val="14760139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16A70315-F5E3-4F3D-B9B3-8D652D527A68}"/>
              </a:ext>
            </a:extLst>
          </p:cNvPr>
          <p:cNvSpPr/>
          <p:nvPr/>
        </p:nvSpPr>
        <p:spPr>
          <a:xfrm>
            <a:off x="272052" y="236989"/>
            <a:ext cx="8539547" cy="6384022"/>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2" name="タイトル 1">
            <a:extLst>
              <a:ext uri="{FF2B5EF4-FFF2-40B4-BE49-F238E27FC236}">
                <a16:creationId xmlns:a16="http://schemas.microsoft.com/office/drawing/2014/main" id="{7472F566-9A6F-46AE-987C-7CC516B63336}"/>
              </a:ext>
            </a:extLst>
          </p:cNvPr>
          <p:cNvSpPr>
            <a:spLocks noGrp="1"/>
          </p:cNvSpPr>
          <p:nvPr>
            <p:ph type="ctrTitle"/>
          </p:nvPr>
        </p:nvSpPr>
        <p:spPr/>
        <p:txBody>
          <a:bodyPr>
            <a:normAutofit fontScale="90000"/>
          </a:bodyPr>
          <a:lstStyle/>
          <a:p>
            <a:r>
              <a:rPr lang="ja-JP" altLang="en-US" dirty="0">
                <a:effectLst>
                  <a:outerShdw blurRad="38100" dist="38100" dir="2700000" algn="tl">
                    <a:srgbClr val="000000">
                      <a:alpha val="43137"/>
                    </a:srgbClr>
                  </a:outerShdw>
                </a:effectLst>
                <a:latin typeface="HGS創英角ｺﾞｼｯｸUB" panose="020B0900000000000000" pitchFamily="50" charset="-128"/>
                <a:ea typeface="HGS創英角ｺﾞｼｯｸUB" panose="020B0900000000000000" pitchFamily="50" charset="-128"/>
              </a:rPr>
              <a:t>実践するマネジメント</a:t>
            </a:r>
            <a:br>
              <a:rPr lang="en-US" altLang="ja-JP" dirty="0">
                <a:effectLst>
                  <a:outerShdw blurRad="38100" dist="38100" dir="2700000" algn="tl">
                    <a:srgbClr val="000000">
                      <a:alpha val="43137"/>
                    </a:srgbClr>
                  </a:outerShdw>
                </a:effectLst>
                <a:latin typeface="HGS創英角ｺﾞｼｯｸUB" panose="020B0900000000000000" pitchFamily="50" charset="-128"/>
                <a:ea typeface="HGS創英角ｺﾞｼｯｸUB" panose="020B0900000000000000" pitchFamily="50" charset="-128"/>
              </a:rPr>
            </a:br>
            <a:r>
              <a:rPr lang="ja-JP" altLang="en-US" dirty="0">
                <a:effectLst>
                  <a:outerShdw blurRad="38100" dist="38100" dir="2700000" algn="tl">
                    <a:srgbClr val="000000">
                      <a:alpha val="43137"/>
                    </a:srgbClr>
                  </a:outerShdw>
                </a:effectLst>
                <a:latin typeface="HGS創英角ｺﾞｼｯｸUB" panose="020B0900000000000000" pitchFamily="50" charset="-128"/>
                <a:ea typeface="HGS創英角ｺﾞｼｯｸUB" panose="020B0900000000000000" pitchFamily="50" charset="-128"/>
              </a:rPr>
              <a:t>読書会🄬</a:t>
            </a:r>
            <a:endParaRPr kumimoji="1" lang="ja-JP" altLang="en-US" dirty="0"/>
          </a:p>
        </p:txBody>
      </p:sp>
      <p:sp>
        <p:nvSpPr>
          <p:cNvPr id="3" name="字幕 2">
            <a:extLst>
              <a:ext uri="{FF2B5EF4-FFF2-40B4-BE49-F238E27FC236}">
                <a16:creationId xmlns:a16="http://schemas.microsoft.com/office/drawing/2014/main" id="{90113902-D811-497B-9ECB-0F0E447E8852}"/>
              </a:ext>
            </a:extLst>
          </p:cNvPr>
          <p:cNvSpPr>
            <a:spLocks noGrp="1"/>
          </p:cNvSpPr>
          <p:nvPr>
            <p:ph type="subTitle" idx="1"/>
          </p:nvPr>
        </p:nvSpPr>
        <p:spPr>
          <a:xfrm>
            <a:off x="0" y="4071815"/>
            <a:ext cx="9144000" cy="1185985"/>
          </a:xfrm>
        </p:spPr>
        <p:txBody>
          <a:bodyPr/>
          <a:lstStyle/>
          <a:p>
            <a:pPr algn="ctr"/>
            <a:r>
              <a:rPr lang="en-US" altLang="ja-JP" b="1" dirty="0">
                <a:latin typeface="Bahnschrift Condensed" panose="020B0502040204020203" pitchFamily="34" charset="0"/>
              </a:rPr>
              <a:t>Self‐management</a:t>
            </a:r>
            <a:r>
              <a:rPr lang="ja-JP" altLang="en-US" b="1" dirty="0">
                <a:latin typeface="Bahnschrift Condensed" panose="020B0502040204020203" pitchFamily="34" charset="0"/>
              </a:rPr>
              <a:t>（</a:t>
            </a:r>
            <a:r>
              <a:rPr lang="en-US" altLang="ja-JP" b="1" dirty="0">
                <a:latin typeface="Bahnschrift Condensed" panose="020B0502040204020203" pitchFamily="34" charset="0"/>
              </a:rPr>
              <a:t>Basic</a:t>
            </a:r>
            <a:r>
              <a:rPr lang="ja-JP" altLang="en-US" b="1" dirty="0">
                <a:latin typeface="Bahnschrift Condensed" panose="020B0502040204020203" pitchFamily="34" charset="0"/>
              </a:rPr>
              <a:t>）</a:t>
            </a:r>
            <a:endParaRPr lang="en-US" altLang="ja-JP" b="1" dirty="0">
              <a:latin typeface="Bahnschrift Condensed" panose="020B0502040204020203" pitchFamily="34" charset="0"/>
            </a:endParaRPr>
          </a:p>
          <a:p>
            <a:pPr algn="ctr"/>
            <a:r>
              <a:rPr kumimoji="1" lang="en-US" altLang="ja-JP" b="1" dirty="0">
                <a:latin typeface="Bahnschrift Condensed" panose="020B0502040204020203" pitchFamily="34" charset="0"/>
              </a:rPr>
              <a:t>Professional</a:t>
            </a:r>
            <a:r>
              <a:rPr kumimoji="1" lang="ja-JP" altLang="en-US" b="1" dirty="0">
                <a:latin typeface="Bahnschrift Condensed" panose="020B0502040204020203" pitchFamily="34" charset="0"/>
              </a:rPr>
              <a:t>　</a:t>
            </a:r>
            <a:r>
              <a:rPr kumimoji="1" lang="en-US" altLang="ja-JP" b="1" dirty="0">
                <a:latin typeface="Bahnschrift Condensed" panose="020B0502040204020203" pitchFamily="34" charset="0"/>
              </a:rPr>
              <a:t>course</a:t>
            </a:r>
            <a:endParaRPr kumimoji="1" lang="ja-JP" altLang="en-US" b="1" dirty="0">
              <a:latin typeface="Bahnschrift Condensed" panose="020B0502040204020203" pitchFamily="34" charset="0"/>
            </a:endParaRPr>
          </a:p>
        </p:txBody>
      </p:sp>
      <p:sp>
        <p:nvSpPr>
          <p:cNvPr id="7" name="テキスト ボックス 6">
            <a:extLst>
              <a:ext uri="{FF2B5EF4-FFF2-40B4-BE49-F238E27FC236}">
                <a16:creationId xmlns:a16="http://schemas.microsoft.com/office/drawing/2014/main" id="{BDF428F0-C9A1-4545-B6F5-B79FA7ADDF83}"/>
              </a:ext>
            </a:extLst>
          </p:cNvPr>
          <p:cNvSpPr txBox="1"/>
          <p:nvPr/>
        </p:nvSpPr>
        <p:spPr>
          <a:xfrm>
            <a:off x="332401" y="937697"/>
            <a:ext cx="3348994" cy="369332"/>
          </a:xfrm>
          <a:prstGeom prst="rect">
            <a:avLst/>
          </a:prstGeom>
          <a:noFill/>
        </p:spPr>
        <p:txBody>
          <a:bodyPr wrap="none" rtlCol="0">
            <a:spAutoFit/>
          </a:bodyPr>
          <a:lstStyle/>
          <a:p>
            <a:r>
              <a:rPr lang="en-US" altLang="ja-JP" dirty="0"/>
              <a:t>Lessons</a:t>
            </a:r>
            <a:r>
              <a:rPr lang="ja-JP" altLang="en-US" dirty="0"/>
              <a:t>　</a:t>
            </a:r>
            <a:r>
              <a:rPr lang="en-US" altLang="ja-JP" dirty="0"/>
              <a:t>from</a:t>
            </a:r>
            <a:r>
              <a:rPr lang="ja-JP" altLang="en-US" dirty="0"/>
              <a:t>　</a:t>
            </a:r>
            <a:r>
              <a:rPr lang="en-US" altLang="ja-JP" dirty="0"/>
              <a:t>P.F.Drucker</a:t>
            </a:r>
            <a:endParaRPr lang="ja-JP" altLang="en-US" dirty="0"/>
          </a:p>
        </p:txBody>
      </p:sp>
      <p:sp>
        <p:nvSpPr>
          <p:cNvPr id="13" name="テキスト ボックス 12">
            <a:extLst>
              <a:ext uri="{FF2B5EF4-FFF2-40B4-BE49-F238E27FC236}">
                <a16:creationId xmlns:a16="http://schemas.microsoft.com/office/drawing/2014/main" id="{8B910284-1481-4AE3-9576-D94230B856FA}"/>
              </a:ext>
            </a:extLst>
          </p:cNvPr>
          <p:cNvSpPr txBox="1"/>
          <p:nvPr/>
        </p:nvSpPr>
        <p:spPr>
          <a:xfrm>
            <a:off x="272052" y="6251679"/>
            <a:ext cx="8539547" cy="369332"/>
          </a:xfrm>
          <a:prstGeom prst="rect">
            <a:avLst/>
          </a:prstGeom>
          <a:solidFill>
            <a:schemeClr val="accent2"/>
          </a:solidFill>
        </p:spPr>
        <p:txBody>
          <a:bodyPr wrap="square" rtlCol="0">
            <a:spAutoFit/>
          </a:bodyPr>
          <a:lstStyle/>
          <a:p>
            <a:pPr algn="ctr"/>
            <a:r>
              <a:rPr lang="ja-JP" altLang="en-US" dirty="0"/>
              <a:t>プロフェッショナル・コース</a:t>
            </a:r>
          </a:p>
        </p:txBody>
      </p:sp>
    </p:spTree>
    <p:extLst>
      <p:ext uri="{BB962C8B-B14F-4D97-AF65-F5344CB8AC3E}">
        <p14:creationId xmlns:p14="http://schemas.microsoft.com/office/powerpoint/2010/main" val="2552033079"/>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CC80C7C-6FD8-4D87-B7C3-22FF3929D4BE}"/>
              </a:ext>
            </a:extLst>
          </p:cNvPr>
          <p:cNvSpPr>
            <a:spLocks noGrp="1"/>
          </p:cNvSpPr>
          <p:nvPr>
            <p:ph type="title"/>
          </p:nvPr>
        </p:nvSpPr>
        <p:spPr>
          <a:xfrm>
            <a:off x="628650" y="365127"/>
            <a:ext cx="7886700" cy="454024"/>
          </a:xfrm>
        </p:spPr>
        <p:txBody>
          <a:bodyPr>
            <a:normAutofit/>
          </a:bodyPr>
          <a:lstStyle/>
          <a:p>
            <a:r>
              <a:rPr lang="en-US" altLang="ja-JP" sz="1800" u="sng" kern="100" dirty="0">
                <a:solidFill>
                  <a:schemeClr val="accent6">
                    <a:lumMod val="75000"/>
                  </a:schemeClr>
                </a:solidFill>
                <a:effectLst/>
                <a:latin typeface="游明朝" panose="02020400000000000000" pitchFamily="18" charset="-128"/>
                <a:ea typeface="HGP創英ﾌﾟﾚｾﾞﾝｽEB" panose="02020800000000000000" pitchFamily="18" charset="-128"/>
                <a:cs typeface="Times New Roman" panose="02020603050405020304" pitchFamily="18" charset="0"/>
              </a:rPr>
              <a:t>6⃣</a:t>
            </a:r>
            <a:r>
              <a:rPr lang="ja-JP" altLang="ja-JP" sz="1800" u="sng" dirty="0">
                <a:solidFill>
                  <a:schemeClr val="accent6">
                    <a:lumMod val="75000"/>
                  </a:schemeClr>
                </a:solidFill>
                <a:effectLst/>
                <a:ea typeface="HGP創英ﾌﾟﾚｾﾞﾝｽEB" panose="02020800000000000000" pitchFamily="18" charset="-128"/>
                <a:cs typeface="Times New Roman" panose="02020603050405020304" pitchFamily="18" charset="0"/>
              </a:rPr>
              <a:t>生産性をいかにして高めるか　</a:t>
            </a:r>
            <a:r>
              <a:rPr lang="en-US" altLang="ja-JP" sz="1800" u="sng" dirty="0">
                <a:solidFill>
                  <a:schemeClr val="accent6">
                    <a:lumMod val="75000"/>
                  </a:schemeClr>
                </a:solidFill>
                <a:effectLst/>
                <a:ea typeface="HGP創英ﾌﾟﾚｾﾞﾝｽEB" panose="02020800000000000000" pitchFamily="18" charset="-128"/>
                <a:cs typeface="Times New Roman" panose="02020603050405020304" pitchFamily="18" charset="0"/>
              </a:rPr>
              <a:t>Part2</a:t>
            </a:r>
            <a:r>
              <a:rPr lang="ja-JP" altLang="ja-JP" sz="1800" u="sng" dirty="0">
                <a:solidFill>
                  <a:schemeClr val="accent6">
                    <a:lumMod val="75000"/>
                  </a:schemeClr>
                </a:solidFill>
                <a:effectLst/>
                <a:ea typeface="HGP創英ﾌﾟﾚｾﾞﾝｽEB" panose="02020800000000000000" pitchFamily="18" charset="-128"/>
                <a:cs typeface="Times New Roman" panose="02020603050405020304" pitchFamily="18" charset="0"/>
              </a:rPr>
              <a:t>　第１章</a:t>
            </a:r>
            <a:endParaRPr kumimoji="1" lang="ja-JP" altLang="en-US" sz="1200" dirty="0">
              <a:solidFill>
                <a:schemeClr val="accent6">
                  <a:lumMod val="75000"/>
                </a:schemeClr>
              </a:solidFill>
            </a:endParaRPr>
          </a:p>
        </p:txBody>
      </p:sp>
      <p:sp>
        <p:nvSpPr>
          <p:cNvPr id="3" name="テキスト ボックス 2">
            <a:extLst>
              <a:ext uri="{FF2B5EF4-FFF2-40B4-BE49-F238E27FC236}">
                <a16:creationId xmlns:a16="http://schemas.microsoft.com/office/drawing/2014/main" id="{48110C2C-DF09-4F45-A5B7-0B7A9A901C66}"/>
              </a:ext>
            </a:extLst>
          </p:cNvPr>
          <p:cNvSpPr txBox="1"/>
          <p:nvPr/>
        </p:nvSpPr>
        <p:spPr>
          <a:xfrm>
            <a:off x="628650" y="1571625"/>
            <a:ext cx="184731" cy="369332"/>
          </a:xfrm>
          <a:prstGeom prst="rect">
            <a:avLst/>
          </a:prstGeom>
          <a:noFill/>
        </p:spPr>
        <p:txBody>
          <a:bodyPr wrap="none" rtlCol="0">
            <a:spAutoFit/>
          </a:bodyPr>
          <a:lstStyle/>
          <a:p>
            <a:endParaRPr kumimoji="1" lang="ja-JP" altLang="en-US" dirty="0"/>
          </a:p>
        </p:txBody>
      </p:sp>
      <p:sp>
        <p:nvSpPr>
          <p:cNvPr id="6" name="Rectangle 4">
            <a:extLst>
              <a:ext uri="{FF2B5EF4-FFF2-40B4-BE49-F238E27FC236}">
                <a16:creationId xmlns:a16="http://schemas.microsoft.com/office/drawing/2014/main" id="{CCBFBA1F-DEF6-4C85-B819-20413D075593}"/>
              </a:ext>
            </a:extLst>
          </p:cNvPr>
          <p:cNvSpPr>
            <a:spLocks noChangeArrowheads="1"/>
          </p:cNvSpPr>
          <p:nvPr/>
        </p:nvSpPr>
        <p:spPr bwMode="auto">
          <a:xfrm>
            <a:off x="385762" y="817570"/>
            <a:ext cx="8372475" cy="1877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ja-JP" altLang="en-US" sz="1200" b="1" u="sng"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〇ここまでの実践を振り返る</a:t>
            </a:r>
          </a:p>
          <a:p>
            <a:pPr algn="l"/>
            <a:r>
              <a:rPr lang="ja-JP" altLang="en-US"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　いよいよ後半に入りました。このセルフマネジメントのプログラムは、実践して成果をあげるためのものです</a:t>
            </a:r>
            <a:r>
              <a:rPr lang="ja-JP" altLang="en-US" sz="1000" kern="100" dirty="0">
                <a:latin typeface="BIZ UDP明朝 Medium" panose="02020500000000000000" pitchFamily="18" charset="-128"/>
                <a:ea typeface="BIZ UDP明朝 Medium" panose="02020500000000000000" pitchFamily="18" charset="-128"/>
                <a:cs typeface="Times New Roman" panose="02020603050405020304" pitchFamily="18" charset="0"/>
              </a:rPr>
              <a:t>。本の中にあるのは「情報」にすぎず、現場で「実践」しなければ、「成果」に結びつけて初めて「知識」となります。それは、「泳ぎ方の本を何冊読んでも、実際に水に入り試してみなければ泳げるようにはならない」のと同様です。小さな実践で結構ですので、初回から今回を肯定的に振り返ってみましょう。</a:t>
            </a:r>
            <a:endParaRPr lang="ja-JP" altLang="en-US"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endParaRPr>
          </a:p>
          <a:p>
            <a:pPr algn="l"/>
            <a:r>
              <a:rPr lang="ja-JP" altLang="en-US" sz="1200" b="1" u="sng"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〇</a:t>
            </a:r>
            <a:r>
              <a:rPr lang="ja-JP" altLang="en-US" sz="1200" b="1" u="sng" kern="100" dirty="0">
                <a:solidFill>
                  <a:schemeClr val="accent2"/>
                </a:solidFill>
                <a:effectLst/>
                <a:latin typeface="BIZ UDP明朝 Medium" panose="02020500000000000000" pitchFamily="18" charset="-128"/>
                <a:ea typeface="BIZ UDP明朝 Medium" panose="02020500000000000000" pitchFamily="18" charset="-128"/>
                <a:cs typeface="Times New Roman" panose="02020603050405020304" pitchFamily="18" charset="0"/>
              </a:rPr>
              <a:t>組織や仕事の視点</a:t>
            </a:r>
            <a:r>
              <a:rPr lang="ja-JP" altLang="en-US" sz="1200" b="1" u="sng"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でゴールは何かを考える</a:t>
            </a:r>
          </a:p>
          <a:p>
            <a:pPr algn="l"/>
            <a:r>
              <a:rPr lang="ja-JP" altLang="en-US"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　後半は、</a:t>
            </a:r>
            <a:r>
              <a:rPr lang="en-US" altLang="ja-JP"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a:t>
            </a:r>
            <a:r>
              <a:rPr lang="ja-JP" altLang="en-US"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プロフェッショナル“として知っておかなければならない基準や考え方と姿勢を身につける内容となっています。そのうち前回は、「社会」レベルで視点を高めることを学びました。</a:t>
            </a:r>
            <a:r>
              <a:rPr lang="ja-JP" altLang="en-US" sz="1000" kern="100" dirty="0">
                <a:latin typeface="BIZ UDP明朝 Medium" panose="02020500000000000000" pitchFamily="18" charset="-128"/>
                <a:ea typeface="BIZ UDP明朝 Medium" panose="02020500000000000000" pitchFamily="18" charset="-128"/>
                <a:cs typeface="Times New Roman" panose="02020603050405020304" pitchFamily="18" charset="0"/>
              </a:rPr>
              <a:t>今回は、「個人」と「社会」をつなぐ連結装置である「組織」のレベルで目標やビジョンを高めましょう。</a:t>
            </a:r>
            <a:endParaRPr lang="en-US" altLang="ja-JP" sz="1000" kern="100" dirty="0">
              <a:latin typeface="BIZ UDP明朝 Medium" panose="02020500000000000000" pitchFamily="18" charset="-128"/>
              <a:ea typeface="BIZ UDP明朝 Medium" panose="02020500000000000000" pitchFamily="18" charset="-128"/>
              <a:cs typeface="Times New Roman" panose="02020603050405020304" pitchFamily="18" charset="0"/>
            </a:endParaRPr>
          </a:p>
          <a:p>
            <a:pPr algn="l"/>
            <a:r>
              <a:rPr lang="ja-JP" altLang="en-US" sz="1200" b="1" u="sng"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〇プロとして責任を負うべきなのは、「仕事の生産性」</a:t>
            </a:r>
          </a:p>
          <a:p>
            <a:pPr algn="l"/>
            <a:r>
              <a:rPr lang="ja-JP" altLang="en-US"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　この章では、仕事に焦点をあてて、プロフェッショナルとして知っておくべきことをマスターします。どんなにモチベーションが高くても、仕事の生産性が低ければ長続きはしません。私たちは、その仕事つまり</a:t>
            </a:r>
            <a:r>
              <a:rPr lang="ja-JP" altLang="en-US" sz="1000" kern="100" dirty="0">
                <a:solidFill>
                  <a:schemeClr val="accent2"/>
                </a:solidFill>
                <a:effectLst/>
                <a:latin typeface="BIZ UDP明朝 Medium" panose="02020500000000000000" pitchFamily="18" charset="-128"/>
                <a:ea typeface="BIZ UDP明朝 Medium" panose="02020500000000000000" pitchFamily="18" charset="-128"/>
                <a:cs typeface="Times New Roman" panose="02020603050405020304" pitchFamily="18" charset="0"/>
              </a:rPr>
              <a:t>［知識労働（ナレッジワーク）］の特性</a:t>
            </a:r>
            <a:r>
              <a:rPr lang="ja-JP" altLang="en-US"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を知っておく必要があります。自分たちの仕事の生産性を高めるためには何が欠けていたのか、何に取り組むべきなのかを考える章です。</a:t>
            </a:r>
          </a:p>
        </p:txBody>
      </p:sp>
      <p:sp>
        <p:nvSpPr>
          <p:cNvPr id="7" name="テキスト ボックス 6">
            <a:extLst>
              <a:ext uri="{FF2B5EF4-FFF2-40B4-BE49-F238E27FC236}">
                <a16:creationId xmlns:a16="http://schemas.microsoft.com/office/drawing/2014/main" id="{BC7FDE33-D180-425F-BA71-7F4BE7AEC6EA}"/>
              </a:ext>
            </a:extLst>
          </p:cNvPr>
          <p:cNvSpPr txBox="1"/>
          <p:nvPr/>
        </p:nvSpPr>
        <p:spPr>
          <a:xfrm>
            <a:off x="5261564" y="125513"/>
            <a:ext cx="3876382" cy="307777"/>
          </a:xfrm>
          <a:prstGeom prst="rect">
            <a:avLst/>
          </a:prstGeom>
          <a:noFill/>
        </p:spPr>
        <p:txBody>
          <a:bodyPr wrap="none" rtlCol="0">
            <a:spAutoFit/>
          </a:bodyPr>
          <a:lstStyle/>
          <a:p>
            <a:r>
              <a:rPr lang="ja-JP" altLang="ja-JP" sz="1400" kern="100" dirty="0">
                <a:solidFill>
                  <a:srgbClr val="ED7D31"/>
                </a:solidFill>
                <a:effectLst/>
                <a:latin typeface="游明朝" panose="02020400000000000000" pitchFamily="18" charset="-128"/>
                <a:ea typeface="BIZ UDP明朝 Medium" panose="02020500000000000000" pitchFamily="18" charset="-128"/>
                <a:cs typeface="Times New Roman" panose="02020603050405020304" pitchFamily="18" charset="0"/>
              </a:rPr>
              <a:t>＊＊ </a:t>
            </a:r>
            <a:r>
              <a:rPr lang="ja-JP" altLang="ja-JP" sz="1400" kern="100" dirty="0">
                <a:solidFill>
                  <a:srgbClr val="ED7D31"/>
                </a:solidFill>
                <a:effectLst/>
                <a:latin typeface="游明朝" panose="02020400000000000000" pitchFamily="18" charset="-128"/>
                <a:ea typeface="HGP創英角ｺﾞｼｯｸUB" panose="020B0900000000000000" pitchFamily="50" charset="-128"/>
                <a:cs typeface="Times New Roman" panose="02020603050405020304" pitchFamily="18" charset="0"/>
              </a:rPr>
              <a:t>読書会参加日（</a:t>
            </a:r>
            <a:r>
              <a:rPr lang="ja-JP" altLang="en-US" sz="1400" kern="100" dirty="0">
                <a:solidFill>
                  <a:srgbClr val="ED7D31"/>
                </a:solidFill>
                <a:latin typeface="HGS行書体" panose="03000600000000000000" pitchFamily="66" charset="-128"/>
                <a:ea typeface="游明朝" panose="02020400000000000000" pitchFamily="18" charset="-128"/>
                <a:cs typeface="Times New Roman" panose="02020603050405020304" pitchFamily="18" charset="0"/>
              </a:rPr>
              <a:t>　　　</a:t>
            </a:r>
            <a:r>
              <a:rPr lang="ja-JP" altLang="ja-JP" sz="1400" kern="100" dirty="0">
                <a:solidFill>
                  <a:srgbClr val="ED7D31"/>
                </a:solidFill>
                <a:effectLst/>
                <a:latin typeface="游明朝" panose="02020400000000000000" pitchFamily="18" charset="-128"/>
                <a:ea typeface="HGP創英角ｺﾞｼｯｸUB" panose="020B0900000000000000" pitchFamily="50" charset="-128"/>
                <a:cs typeface="Times New Roman" panose="02020603050405020304" pitchFamily="18" charset="0"/>
              </a:rPr>
              <a:t>年</a:t>
            </a:r>
            <a:r>
              <a:rPr lang="ja-JP" altLang="en-US" sz="1400" kern="100" dirty="0">
                <a:solidFill>
                  <a:srgbClr val="ED7D31"/>
                </a:solidFill>
                <a:effectLst/>
                <a:latin typeface="游明朝" panose="02020400000000000000" pitchFamily="18" charset="-128"/>
                <a:ea typeface="HGP創英角ｺﾞｼｯｸUB" panose="020B0900000000000000" pitchFamily="50" charset="-128"/>
                <a:cs typeface="Times New Roman" panose="02020603050405020304" pitchFamily="18" charset="0"/>
              </a:rPr>
              <a:t>　　</a:t>
            </a:r>
            <a:r>
              <a:rPr lang="ja-JP" altLang="ja-JP" sz="1400" kern="100" dirty="0">
                <a:solidFill>
                  <a:srgbClr val="ED7D31"/>
                </a:solidFill>
                <a:effectLst/>
                <a:latin typeface="游明朝" panose="02020400000000000000" pitchFamily="18" charset="-128"/>
                <a:ea typeface="HGP創英角ｺﾞｼｯｸUB" panose="020B0900000000000000" pitchFamily="50" charset="-128"/>
                <a:cs typeface="Times New Roman" panose="02020603050405020304" pitchFamily="18" charset="0"/>
              </a:rPr>
              <a:t>月</a:t>
            </a:r>
            <a:r>
              <a:rPr lang="ja-JP" altLang="en-US" sz="1400" kern="100" dirty="0">
                <a:solidFill>
                  <a:srgbClr val="ED7D31"/>
                </a:solidFill>
                <a:effectLst/>
                <a:latin typeface="游明朝" panose="02020400000000000000" pitchFamily="18" charset="-128"/>
                <a:ea typeface="HGP創英角ｺﾞｼｯｸUB" panose="020B0900000000000000" pitchFamily="50" charset="-128"/>
                <a:cs typeface="Times New Roman" panose="02020603050405020304" pitchFamily="18" charset="0"/>
              </a:rPr>
              <a:t>　　</a:t>
            </a:r>
            <a:r>
              <a:rPr lang="ja-JP" altLang="ja-JP" sz="1400" kern="100" dirty="0">
                <a:solidFill>
                  <a:srgbClr val="ED7D31"/>
                </a:solidFill>
                <a:effectLst/>
                <a:latin typeface="游明朝" panose="02020400000000000000" pitchFamily="18" charset="-128"/>
                <a:ea typeface="HGP創英角ｺﾞｼｯｸUB" panose="020B0900000000000000" pitchFamily="50" charset="-128"/>
                <a:cs typeface="Times New Roman" panose="02020603050405020304" pitchFamily="18" charset="0"/>
              </a:rPr>
              <a:t>日）　</a:t>
            </a:r>
            <a:r>
              <a:rPr lang="ja-JP" altLang="ja-JP" sz="1400" kern="100" dirty="0">
                <a:solidFill>
                  <a:srgbClr val="ED7D31"/>
                </a:solidFill>
                <a:effectLst/>
                <a:latin typeface="游明朝" panose="02020400000000000000" pitchFamily="18" charset="-128"/>
                <a:ea typeface="BIZ UDP明朝 Medium" panose="02020500000000000000" pitchFamily="18" charset="-128"/>
                <a:cs typeface="Times New Roman" panose="02020603050405020304" pitchFamily="18" charset="0"/>
              </a:rPr>
              <a:t>＊＊</a:t>
            </a:r>
            <a:endPar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11" name="テキスト ボックス 10">
            <a:extLst>
              <a:ext uri="{FF2B5EF4-FFF2-40B4-BE49-F238E27FC236}">
                <a16:creationId xmlns:a16="http://schemas.microsoft.com/office/drawing/2014/main" id="{8B2DA0D0-A37D-4B94-B571-FA7BCAE3D8FD}"/>
              </a:ext>
            </a:extLst>
          </p:cNvPr>
          <p:cNvSpPr txBox="1"/>
          <p:nvPr/>
        </p:nvSpPr>
        <p:spPr>
          <a:xfrm>
            <a:off x="1982789" y="2709959"/>
            <a:ext cx="2635658" cy="369332"/>
          </a:xfrm>
          <a:prstGeom prst="rect">
            <a:avLst/>
          </a:prstGeom>
          <a:noFill/>
        </p:spPr>
        <p:txBody>
          <a:bodyPr wrap="none" rtlCol="0">
            <a:spAutoFit/>
          </a:bodyPr>
          <a:lstStyle/>
          <a:p>
            <a:r>
              <a:rPr lang="ja-JP" altLang="ja-JP" sz="1800" b="1" dirty="0">
                <a:solidFill>
                  <a:schemeClr val="accent2"/>
                </a:solidFill>
                <a:effectLst/>
                <a:ea typeface="HGP創英角ｺﾞｼｯｸUB" panose="020B0900000000000000" pitchFamily="50" charset="-128"/>
                <a:cs typeface="Times New Roman" panose="02020603050405020304" pitchFamily="18" charset="0"/>
              </a:rPr>
              <a:t>〇読書会に参加する前に</a:t>
            </a:r>
            <a:endParaRPr kumimoji="1" lang="ja-JP" altLang="en-US" dirty="0">
              <a:solidFill>
                <a:schemeClr val="accent2"/>
              </a:solidFill>
            </a:endParaRPr>
          </a:p>
        </p:txBody>
      </p:sp>
      <p:sp>
        <p:nvSpPr>
          <p:cNvPr id="12" name="四角形: 角を丸くする 11">
            <a:extLst>
              <a:ext uri="{FF2B5EF4-FFF2-40B4-BE49-F238E27FC236}">
                <a16:creationId xmlns:a16="http://schemas.microsoft.com/office/drawing/2014/main" id="{CEFE2B1B-FB61-4870-BB2E-CF670A1FB4B2}"/>
              </a:ext>
            </a:extLst>
          </p:cNvPr>
          <p:cNvSpPr/>
          <p:nvPr/>
        </p:nvSpPr>
        <p:spPr>
          <a:xfrm>
            <a:off x="4916066" y="3583345"/>
            <a:ext cx="1958897" cy="2934799"/>
          </a:xfrm>
          <a:prstGeom prst="round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a:extLst>
              <a:ext uri="{FF2B5EF4-FFF2-40B4-BE49-F238E27FC236}">
                <a16:creationId xmlns:a16="http://schemas.microsoft.com/office/drawing/2014/main" id="{40C0DCD6-2D47-4B7E-807B-0DC228257958}"/>
              </a:ext>
            </a:extLst>
          </p:cNvPr>
          <p:cNvSpPr txBox="1"/>
          <p:nvPr/>
        </p:nvSpPr>
        <p:spPr>
          <a:xfrm>
            <a:off x="4617540" y="2706292"/>
            <a:ext cx="2457724" cy="369332"/>
          </a:xfrm>
          <a:prstGeom prst="rect">
            <a:avLst/>
          </a:prstGeom>
          <a:noFill/>
        </p:spPr>
        <p:txBody>
          <a:bodyPr wrap="none" rtlCol="0">
            <a:spAutoFit/>
          </a:bodyPr>
          <a:lstStyle/>
          <a:p>
            <a:r>
              <a:rPr lang="ja-JP" altLang="ja-JP" sz="1800" kern="100" dirty="0">
                <a:effectLst/>
                <a:latin typeface="游明朝" panose="02020400000000000000" pitchFamily="18" charset="-128"/>
                <a:ea typeface="HGP創英角ｺﾞｼｯｸUB" panose="020B0900000000000000" pitchFamily="50" charset="-128"/>
                <a:cs typeface="Times New Roman" panose="02020603050405020304" pitchFamily="18" charset="0"/>
              </a:rPr>
              <a:t>■読書会参加の最後に</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14" name="テキスト ボックス 13">
            <a:extLst>
              <a:ext uri="{FF2B5EF4-FFF2-40B4-BE49-F238E27FC236}">
                <a16:creationId xmlns:a16="http://schemas.microsoft.com/office/drawing/2014/main" id="{034EBBB6-39DF-4892-ABF2-C73D783471FB}"/>
              </a:ext>
            </a:extLst>
          </p:cNvPr>
          <p:cNvSpPr txBox="1"/>
          <p:nvPr/>
        </p:nvSpPr>
        <p:spPr>
          <a:xfrm>
            <a:off x="4866953" y="3075844"/>
            <a:ext cx="1958898" cy="600164"/>
          </a:xfrm>
          <a:prstGeom prst="rect">
            <a:avLst/>
          </a:prstGeom>
          <a:solidFill>
            <a:schemeClr val="accent6">
              <a:lumMod val="40000"/>
              <a:lumOff val="60000"/>
            </a:schemeClr>
          </a:solidFill>
        </p:spPr>
        <p:txBody>
          <a:bodyPr wrap="square" rtlCol="0">
            <a:spAutoFit/>
          </a:bodyPr>
          <a:lstStyle/>
          <a:p>
            <a:r>
              <a:rPr kumimoji="1" lang="ja-JP" altLang="en-US" sz="1100" dirty="0">
                <a:latin typeface="HGP創英角ｺﾞｼｯｸUB" panose="020B0900000000000000" pitchFamily="50" charset="-128"/>
                <a:ea typeface="HGP創英角ｺﾞｼｯｸUB" panose="020B0900000000000000" pitchFamily="50" charset="-128"/>
              </a:rPr>
              <a:t>他の人の発言も含めて、気に入った、あるいは気になったワンフレーズは何ですか？</a:t>
            </a:r>
          </a:p>
        </p:txBody>
      </p:sp>
      <p:sp>
        <p:nvSpPr>
          <p:cNvPr id="15" name="テキスト ボックス 5">
            <a:extLst>
              <a:ext uri="{FF2B5EF4-FFF2-40B4-BE49-F238E27FC236}">
                <a16:creationId xmlns:a16="http://schemas.microsoft.com/office/drawing/2014/main" id="{A21B5B6B-7D56-4B6F-A22D-6F8471091CF9}"/>
              </a:ext>
            </a:extLst>
          </p:cNvPr>
          <p:cNvSpPr txBox="1"/>
          <p:nvPr/>
        </p:nvSpPr>
        <p:spPr>
          <a:xfrm>
            <a:off x="4933959" y="3784832"/>
            <a:ext cx="1958897" cy="2577868"/>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1100" kern="100" dirty="0">
              <a:solidFill>
                <a:sysClr val="windowText" lastClr="000000"/>
              </a:solidFill>
              <a:latin typeface="游明朝" panose="02020400000000000000" pitchFamily="18" charset="-128"/>
              <a:ea typeface="HGS行書体" panose="03000600000000000000" pitchFamily="66"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en-US" altLang="ja-JP" sz="1100" b="0" i="0" u="none" strike="noStrike" kern="100" cap="none" spc="0" normalizeH="0" baseline="0" noProof="0" dirty="0">
              <a:ln>
                <a:noFill/>
              </a:ln>
              <a:solidFill>
                <a:sysClr val="windowText" lastClr="000000"/>
              </a:solidFill>
              <a:effectLst/>
              <a:uLnTx/>
              <a:uFillTx/>
              <a:latin typeface="游明朝" panose="02020400000000000000" pitchFamily="18" charset="-128"/>
              <a:ea typeface="HGS行書体" panose="03000600000000000000" pitchFamily="66"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1100" kern="100" dirty="0">
              <a:solidFill>
                <a:sysClr val="windowText" lastClr="000000"/>
              </a:solidFill>
              <a:latin typeface="游明朝" panose="02020400000000000000" pitchFamily="18" charset="-128"/>
              <a:ea typeface="HGS行書体" panose="03000600000000000000" pitchFamily="66"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en-US" altLang="ja-JP" sz="1100" b="0" i="0" u="none" strike="noStrike" kern="100" cap="none" spc="0" normalizeH="0" baseline="0" noProof="0" dirty="0">
              <a:ln>
                <a:noFill/>
              </a:ln>
              <a:solidFill>
                <a:sysClr val="windowText" lastClr="000000"/>
              </a:solidFill>
              <a:effectLst/>
              <a:uLnTx/>
              <a:uFillTx/>
              <a:latin typeface="游明朝" panose="02020400000000000000" pitchFamily="18" charset="-128"/>
              <a:ea typeface="HGS行書体" panose="03000600000000000000" pitchFamily="66"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1100" kern="100" dirty="0">
              <a:solidFill>
                <a:sysClr val="windowText" lastClr="000000"/>
              </a:solidFill>
              <a:latin typeface="游明朝" panose="02020400000000000000" pitchFamily="18" charset="-128"/>
              <a:ea typeface="HGS行書体" panose="03000600000000000000" pitchFamily="66"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en-US" altLang="ja-JP" sz="1100" b="0" i="0" u="none" strike="noStrike" kern="100" cap="none" spc="0" normalizeH="0" baseline="0" noProof="0" dirty="0">
              <a:ln>
                <a:noFill/>
              </a:ln>
              <a:solidFill>
                <a:sysClr val="windowText" lastClr="000000"/>
              </a:solidFill>
              <a:effectLst/>
              <a:uLnTx/>
              <a:uFillTx/>
              <a:latin typeface="游明朝" panose="02020400000000000000" pitchFamily="18" charset="-128"/>
              <a:ea typeface="HGS行書体" panose="03000600000000000000" pitchFamily="66"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1100" kern="100" dirty="0">
              <a:solidFill>
                <a:sysClr val="windowText" lastClr="000000"/>
              </a:solidFill>
              <a:latin typeface="游明朝" panose="02020400000000000000" pitchFamily="18" charset="-128"/>
              <a:ea typeface="HGS行書体" panose="03000600000000000000" pitchFamily="66"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en-US" altLang="ja-JP" sz="1050" b="0" i="0" u="none" strike="noStrike" kern="100" cap="none" spc="0" normalizeH="0" baseline="0" noProof="0" dirty="0">
              <a:ln>
                <a:noFill/>
              </a:ln>
              <a:solidFill>
                <a:sysClr val="windowText" lastClr="000000"/>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1050" kern="100" dirty="0">
              <a:solidFill>
                <a:sysClr val="windowText" lastClr="000000"/>
              </a:solidFill>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en-US" altLang="ja-JP" sz="1050" b="0" i="0" u="none" strike="noStrike" kern="100" cap="none" spc="0" normalizeH="0" baseline="0" noProof="0" dirty="0">
              <a:ln>
                <a:noFill/>
              </a:ln>
              <a:solidFill>
                <a:sysClr val="windowText" lastClr="000000"/>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en-US" altLang="ja-JP" sz="1050" b="0" i="0" u="none" strike="noStrike" kern="100" cap="none" spc="0" normalizeH="0" baseline="0" noProof="0" dirty="0">
              <a:ln>
                <a:noFill/>
              </a:ln>
              <a:solidFill>
                <a:sysClr val="windowText" lastClr="000000"/>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ja-JP" altLang="en-US" sz="1050" b="0" i="0" u="none" strike="noStrike" kern="100" cap="none" spc="0" normalizeH="0" baseline="0" noProof="0" dirty="0">
              <a:ln>
                <a:noFill/>
              </a:ln>
              <a:solidFill>
                <a:sysClr val="windowText" lastClr="000000"/>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r>
              <a:rPr kumimoji="0" lang="ja-JP" altLang="en-US" sz="800" b="0" i="0" u="none" strike="noStrike" kern="100" cap="none" spc="0" normalizeH="0" baseline="0" noProof="0" dirty="0">
                <a:ln>
                  <a:noFill/>
                </a:ln>
                <a:solidFill>
                  <a:srgbClr val="7030A0"/>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（レベルアップ）読書会の中での記憶をたどることで、より一層記憶の力を高めることができます。何が記憶に残ったかを思い出すことで、今日の読書会全体を俯瞰してみましょう！</a:t>
            </a:r>
            <a:endParaRPr kumimoji="0" lang="ja-JP" altLang="en-US" sz="1050" b="0" i="0" u="none" strike="noStrike" kern="100" cap="none" spc="0" normalizeH="0" baseline="0" noProof="0" dirty="0">
              <a:ln>
                <a:noFill/>
              </a:ln>
              <a:solidFill>
                <a:sysClr val="windowText" lastClr="000000"/>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p:txBody>
      </p:sp>
      <p:sp>
        <p:nvSpPr>
          <p:cNvPr id="16" name="四角形: 角を丸くする 15">
            <a:extLst>
              <a:ext uri="{FF2B5EF4-FFF2-40B4-BE49-F238E27FC236}">
                <a16:creationId xmlns:a16="http://schemas.microsoft.com/office/drawing/2014/main" id="{D2EFB599-558B-4DEA-92D9-E56510B7D5D8}"/>
              </a:ext>
            </a:extLst>
          </p:cNvPr>
          <p:cNvSpPr/>
          <p:nvPr/>
        </p:nvSpPr>
        <p:spPr>
          <a:xfrm>
            <a:off x="6944737" y="3558073"/>
            <a:ext cx="1958897" cy="2934799"/>
          </a:xfrm>
          <a:prstGeom prst="round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8">
            <a:extLst>
              <a:ext uri="{FF2B5EF4-FFF2-40B4-BE49-F238E27FC236}">
                <a16:creationId xmlns:a16="http://schemas.microsoft.com/office/drawing/2014/main" id="{419159F1-F582-47D3-AFD9-6E3EF59D48BD}"/>
              </a:ext>
            </a:extLst>
          </p:cNvPr>
          <p:cNvSpPr txBox="1"/>
          <p:nvPr/>
        </p:nvSpPr>
        <p:spPr>
          <a:xfrm>
            <a:off x="7040317" y="3761811"/>
            <a:ext cx="1730111" cy="262391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ffectLst/>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ffectLst/>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ffectLst/>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ffectLst/>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ffectLst/>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ffectLst/>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ffectLst/>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r>
              <a:rPr lang="ja-JP" altLang="en-US" sz="800" dirty="0">
                <a:solidFill>
                  <a:srgbClr val="7030A0"/>
                </a:solidFill>
                <a:effectLst/>
                <a:ea typeface="ＭＳ Ｐゴシック" panose="020B0600070205080204" pitchFamily="50" charset="-128"/>
                <a:cs typeface="Times New Roman" panose="02020603050405020304" pitchFamily="18" charset="0"/>
              </a:rPr>
              <a:t>（レベルアップ）今回の章は、「仕事のマネジメント」の領域に近づくものですが、あくまでも自分の行動の視点で書いてください。視座を高めることで、自分の責任範囲が広がり、より大きな成果に結びつくはずです。</a:t>
            </a:r>
            <a:endParaRPr kumimoji="0" lang="ja-JP" altLang="en-US" sz="800" b="0" i="0" u="none" strike="noStrike" kern="100" cap="none" spc="0" normalizeH="0" baseline="0" noProof="0" dirty="0">
              <a:ln>
                <a:noFill/>
              </a:ln>
              <a:solidFill>
                <a:sysClr val="windowText" lastClr="000000"/>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p:txBody>
      </p:sp>
      <p:sp>
        <p:nvSpPr>
          <p:cNvPr id="18" name="テキスト ボックス 4">
            <a:extLst>
              <a:ext uri="{FF2B5EF4-FFF2-40B4-BE49-F238E27FC236}">
                <a16:creationId xmlns:a16="http://schemas.microsoft.com/office/drawing/2014/main" id="{7284E866-8700-4346-90E0-40DDCDCFAC56}"/>
              </a:ext>
            </a:extLst>
          </p:cNvPr>
          <p:cNvSpPr txBox="1"/>
          <p:nvPr/>
        </p:nvSpPr>
        <p:spPr>
          <a:xfrm>
            <a:off x="2690923" y="3730420"/>
            <a:ext cx="1958898" cy="2686692"/>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r>
              <a:rPr lang="ja-JP" altLang="ja-JP" sz="900" kern="100" dirty="0">
                <a:solidFill>
                  <a:srgbClr val="ED7D31"/>
                </a:solidFill>
                <a:effectLst/>
                <a:latin typeface="游明朝" panose="02020400000000000000" pitchFamily="18" charset="-128"/>
                <a:ea typeface="ＭＳ Ｐゴシック" panose="020B0600070205080204" pitchFamily="50" charset="-128"/>
                <a:cs typeface="Times New Roman" panose="02020603050405020304" pitchFamily="18" charset="0"/>
              </a:rPr>
              <a:t>共感した部分</a:t>
            </a:r>
            <a:r>
              <a:rPr lang="en-US" altLang="ja-JP" sz="900" kern="100" dirty="0">
                <a:solidFill>
                  <a:srgbClr val="ED7D31"/>
                </a:solidFill>
                <a:effectLst/>
                <a:latin typeface="游明朝" panose="02020400000000000000" pitchFamily="18" charset="-128"/>
                <a:ea typeface="ＭＳ Ｐゴシック" panose="020B0600070205080204" pitchFamily="50" charset="-128"/>
                <a:cs typeface="Times New Roman" panose="02020603050405020304" pitchFamily="18" charset="0"/>
              </a:rPr>
              <a:t>/</a:t>
            </a:r>
            <a:r>
              <a:rPr lang="ja-JP" altLang="ja-JP" sz="900" kern="100" dirty="0">
                <a:solidFill>
                  <a:srgbClr val="ED7D31"/>
                </a:solidFill>
                <a:effectLst/>
                <a:latin typeface="游明朝" panose="02020400000000000000" pitchFamily="18" charset="-128"/>
                <a:ea typeface="ＭＳ Ｐゴシック" panose="020B0600070205080204" pitchFamily="50" charset="-128"/>
                <a:cs typeface="Times New Roman" panose="02020603050405020304" pitchFamily="18" charset="0"/>
              </a:rPr>
              <a:t>気づきがあった部分</a:t>
            </a:r>
            <a:endParaRPr lang="en-US" altLang="ja-JP" sz="900" kern="100" dirty="0">
              <a:solidFill>
                <a:srgbClr val="ED7D31"/>
              </a:solidFill>
              <a:effectLst/>
              <a:latin typeface="游明朝" panose="02020400000000000000" pitchFamily="18" charset="-128"/>
              <a:ea typeface="ＭＳ Ｐゴシック" panose="020B0600070205080204" pitchFamily="50" charset="-128"/>
              <a:cs typeface="Times New Roman" panose="02020603050405020304" pitchFamily="18" charset="0"/>
            </a:endParaRPr>
          </a:p>
          <a:p>
            <a:pPr algn="just"/>
            <a:endParaRPr lang="en-US" altLang="ja-JP" sz="900" kern="100" dirty="0">
              <a:solidFill>
                <a:srgbClr val="ED7D31"/>
              </a:solidFill>
              <a:latin typeface="游明朝" panose="02020400000000000000" pitchFamily="18" charset="-128"/>
              <a:ea typeface="ＭＳ Ｐゴシック" panose="020B0600070205080204" pitchFamily="50" charset="-128"/>
              <a:cs typeface="Times New Roman" panose="02020603050405020304" pitchFamily="18" charset="0"/>
            </a:endParaRPr>
          </a:p>
          <a:p>
            <a:pPr algn="just"/>
            <a:endParaRPr lang="ja-JP" altLang="ja-JP" sz="9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000" kern="100" dirty="0">
                <a:effectLst/>
                <a:latin typeface="HGS行書体" panose="03000600000000000000" pitchFamily="66" charset="-128"/>
                <a:ea typeface="游明朝" panose="02020400000000000000" pitchFamily="18" charset="-128"/>
                <a:cs typeface="Times New Roman" panose="02020603050405020304" pitchFamily="18" charset="0"/>
              </a:rPr>
              <a:t> </a:t>
            </a:r>
            <a:endParaRPr lang="ja-JP" alt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800" kern="100" dirty="0">
                <a:effectLst/>
                <a:latin typeface="HGS行書体" panose="03000600000000000000" pitchFamily="66" charset="-128"/>
                <a:ea typeface="游明朝" panose="02020400000000000000" pitchFamily="18" charset="-128"/>
                <a:cs typeface="Times New Roman" panose="02020603050405020304" pitchFamily="18" charset="0"/>
              </a:rPr>
              <a:t> </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800" kern="100" dirty="0">
                <a:effectLst/>
                <a:latin typeface="HGS行書体" panose="03000600000000000000" pitchFamily="66" charset="-128"/>
                <a:ea typeface="游明朝" panose="02020400000000000000" pitchFamily="18" charset="-128"/>
                <a:cs typeface="Times New Roman" panose="02020603050405020304" pitchFamily="18" charset="0"/>
              </a:rPr>
              <a:t> </a:t>
            </a:r>
            <a:r>
              <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rPr>
              <a:t> </a:t>
            </a:r>
            <a:endParaRPr lang="ja-JP" altLang="ja-JP" sz="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rPr>
              <a:t> </a:t>
            </a:r>
          </a:p>
          <a:p>
            <a:pPr algn="just"/>
            <a:r>
              <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rPr>
              <a:t> </a:t>
            </a:r>
            <a:endParaRPr lang="ja-JP" altLang="ja-JP" sz="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rPr>
              <a:t> </a:t>
            </a:r>
            <a:endParaRPr lang="ja-JP" altLang="ja-JP" sz="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rPr>
              <a:t> </a:t>
            </a:r>
          </a:p>
          <a:p>
            <a:pPr algn="just"/>
            <a:endParaRPr lang="en-US" altLang="ja-JP" sz="800" kern="100" dirty="0">
              <a:latin typeface="HGS行書体" panose="03000600000000000000" pitchFamily="66" charset="-128"/>
              <a:ea typeface="游明朝" panose="02020400000000000000" pitchFamily="18" charset="-128"/>
              <a:cs typeface="Times New Roman" panose="02020603050405020304" pitchFamily="18" charset="0"/>
            </a:endParaRPr>
          </a:p>
          <a:p>
            <a:pPr algn="just"/>
            <a:endPar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endParaRPr>
          </a:p>
          <a:p>
            <a:pPr algn="just"/>
            <a:endParaRPr lang="en-US" altLang="ja-JP" sz="800" kern="100" dirty="0">
              <a:latin typeface="HGS行書体" panose="03000600000000000000" pitchFamily="66" charset="-128"/>
              <a:ea typeface="游明朝" panose="02020400000000000000" pitchFamily="18" charset="-128"/>
              <a:cs typeface="Times New Roman" panose="02020603050405020304" pitchFamily="18" charset="0"/>
            </a:endParaRPr>
          </a:p>
          <a:p>
            <a:pPr algn="just"/>
            <a:endPar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endParaRPr>
          </a:p>
          <a:p>
            <a:pPr algn="just"/>
            <a:endParaRPr lang="ja-JP" altLang="ja-JP" sz="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ja-JP" sz="800" kern="100" dirty="0">
                <a:solidFill>
                  <a:srgbClr val="7030A0"/>
                </a:solidFill>
                <a:effectLst/>
                <a:latin typeface="游明朝" panose="02020400000000000000" pitchFamily="18" charset="-128"/>
                <a:ea typeface="ＭＳ Ｐゴシック" panose="020B0600070205080204" pitchFamily="50" charset="-128"/>
                <a:cs typeface="Times New Roman" panose="02020603050405020304" pitchFamily="18" charset="0"/>
              </a:rPr>
              <a:t>（レベルアップ）自分の現状や体験に照らして共感したこと、思いついて取り組んでみたくなったことなどもメモしてください。</a:t>
            </a:r>
            <a:endParaRPr lang="ja-JP" altLang="ja-JP" sz="8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19" name="テキスト ボックス 18">
            <a:extLst>
              <a:ext uri="{FF2B5EF4-FFF2-40B4-BE49-F238E27FC236}">
                <a16:creationId xmlns:a16="http://schemas.microsoft.com/office/drawing/2014/main" id="{B9700E2A-BF0B-44C2-8D95-99193EF8F60F}"/>
              </a:ext>
            </a:extLst>
          </p:cNvPr>
          <p:cNvSpPr txBox="1"/>
          <p:nvPr/>
        </p:nvSpPr>
        <p:spPr>
          <a:xfrm>
            <a:off x="6944737" y="3041698"/>
            <a:ext cx="1958898" cy="769441"/>
          </a:xfrm>
          <a:prstGeom prst="rect">
            <a:avLst/>
          </a:prstGeom>
          <a:solidFill>
            <a:schemeClr val="accent1">
              <a:lumMod val="20000"/>
              <a:lumOff val="80000"/>
            </a:schemeClr>
          </a:solidFill>
        </p:spPr>
        <p:txBody>
          <a:bodyPr wrap="square" rtlCol="0">
            <a:spAutoFit/>
          </a:bodyPr>
          <a:lstStyle/>
          <a:p>
            <a:r>
              <a:rPr kumimoji="1" lang="ja-JP" altLang="en-US" sz="1100" dirty="0">
                <a:latin typeface="HGP創英角ｺﾞｼｯｸUB" panose="020B0900000000000000" pitchFamily="50" charset="-128"/>
                <a:ea typeface="HGP創英角ｺﾞｼｯｸUB" panose="020B0900000000000000" pitchFamily="50" charset="-128"/>
              </a:rPr>
              <a:t>次回までに挑戦しようと思ったことは何ですか？まず何に着手しますか？どんな変化を期待して行動しますか？</a:t>
            </a:r>
          </a:p>
        </p:txBody>
      </p:sp>
      <p:sp>
        <p:nvSpPr>
          <p:cNvPr id="21" name="四角形: 角を丸くする 20">
            <a:extLst>
              <a:ext uri="{FF2B5EF4-FFF2-40B4-BE49-F238E27FC236}">
                <a16:creationId xmlns:a16="http://schemas.microsoft.com/office/drawing/2014/main" id="{A4641406-7469-4F25-A57F-EE5AC5A0D84E}"/>
              </a:ext>
            </a:extLst>
          </p:cNvPr>
          <p:cNvSpPr/>
          <p:nvPr/>
        </p:nvSpPr>
        <p:spPr>
          <a:xfrm>
            <a:off x="2660455" y="3551954"/>
            <a:ext cx="1958898" cy="2934799"/>
          </a:xfrm>
          <a:prstGeom prst="roundRect">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四角形: 角を丸くする 21">
            <a:extLst>
              <a:ext uri="{FF2B5EF4-FFF2-40B4-BE49-F238E27FC236}">
                <a16:creationId xmlns:a16="http://schemas.microsoft.com/office/drawing/2014/main" id="{2B3629FB-B320-40FC-9D24-D1B7E2192FD7}"/>
              </a:ext>
            </a:extLst>
          </p:cNvPr>
          <p:cNvSpPr/>
          <p:nvPr/>
        </p:nvSpPr>
        <p:spPr>
          <a:xfrm>
            <a:off x="590786" y="3583344"/>
            <a:ext cx="1958898" cy="2934799"/>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67AD2C44-0ED2-4202-BF65-09FE811F07CC}"/>
              </a:ext>
            </a:extLst>
          </p:cNvPr>
          <p:cNvSpPr txBox="1"/>
          <p:nvPr/>
        </p:nvSpPr>
        <p:spPr>
          <a:xfrm>
            <a:off x="2658642" y="3075624"/>
            <a:ext cx="1958898" cy="600164"/>
          </a:xfrm>
          <a:prstGeom prst="rect">
            <a:avLst/>
          </a:prstGeom>
          <a:solidFill>
            <a:srgbClr val="FFFF00"/>
          </a:solidFill>
        </p:spPr>
        <p:txBody>
          <a:bodyPr wrap="square" rtlCol="0">
            <a:spAutoFit/>
          </a:bodyPr>
          <a:lstStyle/>
          <a:p>
            <a:r>
              <a:rPr kumimoji="1" lang="ja-JP" altLang="en-US" sz="1100" dirty="0">
                <a:latin typeface="HGP創英角ｺﾞｼｯｸUB" panose="020B0900000000000000" pitchFamily="50" charset="-128"/>
                <a:ea typeface="HGP創英角ｺﾞｼｯｸUB" panose="020B0900000000000000" pitchFamily="50" charset="-128"/>
              </a:rPr>
              <a:t>読んできた範囲でもっとも心に残ったフレーズは何ですか？そこで感じたことは？</a:t>
            </a:r>
          </a:p>
        </p:txBody>
      </p:sp>
      <p:sp>
        <p:nvSpPr>
          <p:cNvPr id="23" name="テキスト ボックス 22">
            <a:extLst>
              <a:ext uri="{FF2B5EF4-FFF2-40B4-BE49-F238E27FC236}">
                <a16:creationId xmlns:a16="http://schemas.microsoft.com/office/drawing/2014/main" id="{F0792BF3-CAAF-4F88-A81D-E1CE0BA7D864}"/>
              </a:ext>
            </a:extLst>
          </p:cNvPr>
          <p:cNvSpPr txBox="1"/>
          <p:nvPr/>
        </p:nvSpPr>
        <p:spPr>
          <a:xfrm>
            <a:off x="582671" y="3102814"/>
            <a:ext cx="1958898" cy="600164"/>
          </a:xfrm>
          <a:prstGeom prst="rect">
            <a:avLst/>
          </a:prstGeom>
          <a:solidFill>
            <a:schemeClr val="accent2">
              <a:lumMod val="60000"/>
              <a:lumOff val="40000"/>
            </a:schemeClr>
          </a:solidFill>
        </p:spPr>
        <p:txBody>
          <a:bodyPr wrap="square" rtlCol="0">
            <a:spAutoFit/>
          </a:bodyPr>
          <a:lstStyle/>
          <a:p>
            <a:r>
              <a:rPr kumimoji="1" lang="ja-JP" altLang="en-US" sz="1100" dirty="0">
                <a:latin typeface="HGP創英角ｺﾞｼｯｸUB" panose="020B0900000000000000" pitchFamily="50" charset="-128"/>
                <a:ea typeface="HGP創英角ｺﾞｼｯｸUB" panose="020B0900000000000000" pitchFamily="50" charset="-128"/>
              </a:rPr>
              <a:t>この一月の間の、あなたの「実践」は何ですか？実践＝挑戦でもあるので失敗も含みます。</a:t>
            </a:r>
          </a:p>
        </p:txBody>
      </p:sp>
      <p:sp>
        <p:nvSpPr>
          <p:cNvPr id="24" name="テキスト ボックス 4">
            <a:extLst>
              <a:ext uri="{FF2B5EF4-FFF2-40B4-BE49-F238E27FC236}">
                <a16:creationId xmlns:a16="http://schemas.microsoft.com/office/drawing/2014/main" id="{4E015E2F-4EC3-4B0C-B87B-432D7E0378FA}"/>
              </a:ext>
            </a:extLst>
          </p:cNvPr>
          <p:cNvSpPr txBox="1"/>
          <p:nvPr/>
        </p:nvSpPr>
        <p:spPr>
          <a:xfrm>
            <a:off x="625673" y="3811139"/>
            <a:ext cx="1958898" cy="2686692"/>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endParaRPr lang="en-US" altLang="ja-JP" sz="1800" kern="100" dirty="0">
              <a:effectLst/>
              <a:latin typeface="HGS行書体" panose="03000600000000000000" pitchFamily="66" charset="-128"/>
              <a:ea typeface="游明朝" panose="02020400000000000000" pitchFamily="18" charset="-128"/>
              <a:cs typeface="Times New Roman" panose="02020603050405020304" pitchFamily="18" charset="0"/>
            </a:endParaRPr>
          </a:p>
          <a:p>
            <a:pPr algn="just"/>
            <a:r>
              <a:rPr lang="en-US" altLang="ja-JP" sz="1800" kern="100" dirty="0">
                <a:effectLst/>
                <a:latin typeface="HGS行書体" panose="03000600000000000000" pitchFamily="66" charset="-128"/>
                <a:ea typeface="游明朝" panose="02020400000000000000" pitchFamily="18" charset="-128"/>
                <a:cs typeface="Times New Roman" panose="02020603050405020304" pitchFamily="18" charset="0"/>
              </a:rPr>
              <a:t> </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800" kern="100" dirty="0">
                <a:effectLst/>
                <a:latin typeface="HGS行書体" panose="03000600000000000000" pitchFamily="66" charset="-128"/>
                <a:ea typeface="游明朝" panose="02020400000000000000" pitchFamily="18" charset="-128"/>
                <a:cs typeface="Times New Roman" panose="02020603050405020304" pitchFamily="18" charset="0"/>
              </a:rPr>
              <a:t> </a:t>
            </a:r>
            <a:r>
              <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rPr>
              <a:t> </a:t>
            </a:r>
            <a:endParaRPr lang="ja-JP" altLang="ja-JP" sz="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rPr>
              <a:t> </a:t>
            </a:r>
          </a:p>
          <a:p>
            <a:pPr algn="just"/>
            <a:r>
              <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rPr>
              <a:t> </a:t>
            </a:r>
            <a:endParaRPr lang="ja-JP" altLang="ja-JP" sz="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rPr>
              <a:t> </a:t>
            </a:r>
            <a:endParaRPr lang="ja-JP" altLang="ja-JP" sz="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rPr>
              <a:t> </a:t>
            </a:r>
          </a:p>
          <a:p>
            <a:pPr algn="just"/>
            <a:endParaRPr lang="en-US" altLang="ja-JP" sz="800" kern="100" dirty="0">
              <a:latin typeface="HGS行書体" panose="03000600000000000000" pitchFamily="66" charset="-128"/>
              <a:ea typeface="游明朝" panose="02020400000000000000" pitchFamily="18" charset="-128"/>
              <a:cs typeface="Times New Roman" panose="02020603050405020304" pitchFamily="18" charset="0"/>
            </a:endParaRPr>
          </a:p>
          <a:p>
            <a:pPr algn="just"/>
            <a:endPar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endParaRPr>
          </a:p>
          <a:p>
            <a:pPr algn="just"/>
            <a:endParaRPr lang="en-US" altLang="ja-JP" sz="800" kern="100" dirty="0">
              <a:latin typeface="游明朝" panose="02020400000000000000" pitchFamily="18" charset="-128"/>
              <a:ea typeface="游明朝" panose="02020400000000000000" pitchFamily="18" charset="-128"/>
              <a:cs typeface="Times New Roman" panose="02020603050405020304" pitchFamily="18" charset="0"/>
            </a:endParaRPr>
          </a:p>
          <a:p>
            <a:pPr algn="just"/>
            <a:br>
              <a:rPr lang="en-US" altLang="ja-JP" sz="800" kern="100" dirty="0">
                <a:latin typeface="游明朝" panose="02020400000000000000" pitchFamily="18" charset="-128"/>
                <a:ea typeface="游明朝" panose="02020400000000000000" pitchFamily="18" charset="-128"/>
                <a:cs typeface="Times New Roman" panose="02020603050405020304" pitchFamily="18" charset="0"/>
              </a:rPr>
            </a:br>
            <a:endParaRPr lang="en-US" altLang="ja-JP" sz="800" kern="100" dirty="0">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en-US" sz="800" kern="100" dirty="0">
                <a:solidFill>
                  <a:srgbClr val="FF0000"/>
                </a:solidFill>
                <a:effectLst/>
                <a:latin typeface="游明朝" panose="02020400000000000000" pitchFamily="18" charset="-128"/>
                <a:ea typeface="ＭＳ Ｐゴシック" panose="020B0600070205080204" pitchFamily="50" charset="-128"/>
                <a:cs typeface="Times New Roman" panose="02020603050405020304" pitchFamily="18" charset="0"/>
              </a:rPr>
              <a:t>第一回から今回までの</a:t>
            </a:r>
            <a:r>
              <a:rPr lang="ja-JP" altLang="en-US" sz="800" kern="100" dirty="0">
                <a:solidFill>
                  <a:srgbClr val="7030A0"/>
                </a:solidFill>
                <a:effectLst/>
                <a:latin typeface="游明朝" panose="02020400000000000000" pitchFamily="18" charset="-128"/>
                <a:ea typeface="ＭＳ Ｐゴシック" panose="020B0600070205080204" pitchFamily="50" charset="-128"/>
                <a:cs typeface="Times New Roman" panose="02020603050405020304" pitchFamily="18" charset="0"/>
              </a:rPr>
              <a:t>学びや気づきについて実践したことをご記入ください。大きなことはなくとも、小さな取り組みを箇条書きで拾っていってください。</a:t>
            </a:r>
            <a:endParaRPr lang="en-US" altLang="ja-JP" sz="800" kern="100" dirty="0">
              <a:solidFill>
                <a:srgbClr val="7030A0"/>
              </a:solidFill>
              <a:effectLst/>
              <a:latin typeface="游明朝" panose="02020400000000000000" pitchFamily="18" charset="-128"/>
              <a:ea typeface="ＭＳ Ｐゴシック" panose="020B0600070205080204" pitchFamily="50" charset="-128"/>
              <a:cs typeface="Times New Roman" panose="02020603050405020304" pitchFamily="18" charset="0"/>
            </a:endParaRPr>
          </a:p>
          <a:p>
            <a:pPr algn="just"/>
            <a:r>
              <a:rPr lang="ja-JP" altLang="en-US" sz="800" kern="100" dirty="0">
                <a:solidFill>
                  <a:srgbClr val="7030A0"/>
                </a:solidFill>
                <a:effectLst/>
                <a:latin typeface="游明朝" panose="02020400000000000000" pitchFamily="18" charset="-128"/>
                <a:ea typeface="ＭＳ Ｐゴシック" panose="020B0600070205080204" pitchFamily="50" charset="-128"/>
                <a:cs typeface="Times New Roman" panose="02020603050405020304" pitchFamily="18" charset="0"/>
              </a:rPr>
              <a:t>（肯定的振り返りをしてください。）</a:t>
            </a:r>
          </a:p>
        </p:txBody>
      </p:sp>
    </p:spTree>
    <p:extLst>
      <p:ext uri="{BB962C8B-B14F-4D97-AF65-F5344CB8AC3E}">
        <p14:creationId xmlns:p14="http://schemas.microsoft.com/office/powerpoint/2010/main" val="32576798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CC80C7C-6FD8-4D87-B7C3-22FF3929D4BE}"/>
              </a:ext>
            </a:extLst>
          </p:cNvPr>
          <p:cNvSpPr>
            <a:spLocks noGrp="1"/>
          </p:cNvSpPr>
          <p:nvPr>
            <p:ph type="title"/>
          </p:nvPr>
        </p:nvSpPr>
        <p:spPr>
          <a:xfrm>
            <a:off x="628650" y="365127"/>
            <a:ext cx="7886700" cy="454024"/>
          </a:xfrm>
        </p:spPr>
        <p:txBody>
          <a:bodyPr>
            <a:normAutofit/>
          </a:bodyPr>
          <a:lstStyle/>
          <a:p>
            <a:r>
              <a:rPr lang="en-US" altLang="ja-JP" sz="1800" u="sng" kern="100" dirty="0">
                <a:solidFill>
                  <a:srgbClr val="FF0000"/>
                </a:solidFill>
                <a:latin typeface="游明朝" panose="02020400000000000000" pitchFamily="18" charset="-128"/>
                <a:ea typeface="HGP創英ﾌﾟﾚｾﾞﾝｽEB" panose="02020800000000000000" pitchFamily="18" charset="-128"/>
                <a:cs typeface="Times New Roman" panose="02020603050405020304" pitchFamily="18" charset="0"/>
              </a:rPr>
              <a:t>7⃣</a:t>
            </a:r>
            <a:r>
              <a:rPr lang="ja-JP" altLang="en-US" sz="1800" u="sng" kern="100" dirty="0">
                <a:solidFill>
                  <a:srgbClr val="FF0000"/>
                </a:solidFill>
                <a:latin typeface="游明朝" panose="02020400000000000000" pitchFamily="18" charset="-128"/>
                <a:ea typeface="HGP創英ﾌﾟﾚｾﾞﾝｽEB" panose="02020800000000000000" pitchFamily="18" charset="-128"/>
                <a:cs typeface="Times New Roman" panose="02020603050405020304" pitchFamily="18" charset="0"/>
              </a:rPr>
              <a:t> </a:t>
            </a:r>
            <a:r>
              <a:rPr lang="ja-JP" altLang="en-US" sz="1800" u="sng" kern="100" dirty="0">
                <a:solidFill>
                  <a:srgbClr val="FF0000"/>
                </a:solidFill>
                <a:effectLst/>
                <a:latin typeface="游明朝" panose="02020400000000000000" pitchFamily="18" charset="-128"/>
                <a:ea typeface="HGP創英ﾌﾟﾚｾﾞﾝｽEB" panose="02020800000000000000" pitchFamily="18" charset="-128"/>
                <a:cs typeface="Times New Roman" panose="02020603050405020304" pitchFamily="18" charset="0"/>
              </a:rPr>
              <a:t>なぜ成果があがらないのか</a:t>
            </a:r>
            <a:r>
              <a:rPr lang="ja-JP" altLang="ja-JP" sz="1800" u="sng" dirty="0">
                <a:solidFill>
                  <a:srgbClr val="FF0000"/>
                </a:solidFill>
                <a:effectLst/>
                <a:ea typeface="HGP創英ﾌﾟﾚｾﾞﾝｽEB" panose="02020800000000000000" pitchFamily="18" charset="-128"/>
                <a:cs typeface="Times New Roman" panose="02020603050405020304" pitchFamily="18" charset="0"/>
              </a:rPr>
              <a:t>　</a:t>
            </a:r>
            <a:r>
              <a:rPr lang="en-US" altLang="ja-JP" sz="1800" u="sng" dirty="0">
                <a:solidFill>
                  <a:srgbClr val="FF0000"/>
                </a:solidFill>
                <a:effectLst/>
                <a:ea typeface="HGP創英ﾌﾟﾚｾﾞﾝｽEB" panose="02020800000000000000" pitchFamily="18" charset="-128"/>
                <a:cs typeface="Times New Roman" panose="02020603050405020304" pitchFamily="18" charset="0"/>
              </a:rPr>
              <a:t>Part2</a:t>
            </a:r>
            <a:r>
              <a:rPr lang="ja-JP" altLang="ja-JP" sz="1800" u="sng" dirty="0">
                <a:solidFill>
                  <a:srgbClr val="FF0000"/>
                </a:solidFill>
                <a:effectLst/>
                <a:ea typeface="HGP創英ﾌﾟﾚｾﾞﾝｽEB" panose="02020800000000000000" pitchFamily="18" charset="-128"/>
                <a:cs typeface="Times New Roman" panose="02020603050405020304" pitchFamily="18" charset="0"/>
              </a:rPr>
              <a:t>　第</a:t>
            </a:r>
            <a:r>
              <a:rPr lang="ja-JP" altLang="en-US" sz="1800" u="sng" dirty="0">
                <a:solidFill>
                  <a:srgbClr val="FF0000"/>
                </a:solidFill>
                <a:ea typeface="HGP創英ﾌﾟﾚｾﾞﾝｽEB" panose="02020800000000000000" pitchFamily="18" charset="-128"/>
                <a:cs typeface="Times New Roman" panose="02020603050405020304" pitchFamily="18" charset="0"/>
              </a:rPr>
              <a:t>２</a:t>
            </a:r>
            <a:r>
              <a:rPr lang="ja-JP" altLang="ja-JP" sz="1800" u="sng" dirty="0">
                <a:solidFill>
                  <a:srgbClr val="FF0000"/>
                </a:solidFill>
                <a:effectLst/>
                <a:ea typeface="HGP創英ﾌﾟﾚｾﾞﾝｽEB" panose="02020800000000000000" pitchFamily="18" charset="-128"/>
                <a:cs typeface="Times New Roman" panose="02020603050405020304" pitchFamily="18" charset="0"/>
              </a:rPr>
              <a:t>章</a:t>
            </a:r>
            <a:endParaRPr kumimoji="1" lang="ja-JP" altLang="en-US" sz="1200" dirty="0">
              <a:solidFill>
                <a:srgbClr val="FF0000"/>
              </a:solidFill>
            </a:endParaRPr>
          </a:p>
        </p:txBody>
      </p:sp>
      <p:sp>
        <p:nvSpPr>
          <p:cNvPr id="3" name="テキスト ボックス 2">
            <a:extLst>
              <a:ext uri="{FF2B5EF4-FFF2-40B4-BE49-F238E27FC236}">
                <a16:creationId xmlns:a16="http://schemas.microsoft.com/office/drawing/2014/main" id="{48110C2C-DF09-4F45-A5B7-0B7A9A901C66}"/>
              </a:ext>
            </a:extLst>
          </p:cNvPr>
          <p:cNvSpPr txBox="1"/>
          <p:nvPr/>
        </p:nvSpPr>
        <p:spPr>
          <a:xfrm>
            <a:off x="628650" y="1571625"/>
            <a:ext cx="184731" cy="369332"/>
          </a:xfrm>
          <a:prstGeom prst="rect">
            <a:avLst/>
          </a:prstGeom>
          <a:noFill/>
        </p:spPr>
        <p:txBody>
          <a:bodyPr wrap="none" rtlCol="0">
            <a:spAutoFit/>
          </a:bodyPr>
          <a:lstStyle/>
          <a:p>
            <a:endParaRPr kumimoji="1" lang="ja-JP" altLang="en-US" dirty="0"/>
          </a:p>
        </p:txBody>
      </p:sp>
      <p:sp>
        <p:nvSpPr>
          <p:cNvPr id="6" name="Rectangle 4">
            <a:extLst>
              <a:ext uri="{FF2B5EF4-FFF2-40B4-BE49-F238E27FC236}">
                <a16:creationId xmlns:a16="http://schemas.microsoft.com/office/drawing/2014/main" id="{CCBFBA1F-DEF6-4C85-B819-20413D075593}"/>
              </a:ext>
            </a:extLst>
          </p:cNvPr>
          <p:cNvSpPr>
            <a:spLocks noChangeArrowheads="1"/>
          </p:cNvSpPr>
          <p:nvPr/>
        </p:nvSpPr>
        <p:spPr bwMode="auto">
          <a:xfrm>
            <a:off x="385762" y="817570"/>
            <a:ext cx="8372475" cy="1877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ja-JP" altLang="en-US" sz="1200" b="1" u="sng"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〇</a:t>
            </a:r>
            <a:r>
              <a:rPr lang="en-US" altLang="ja-JP" sz="1200" b="1" u="sng"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a:t>
            </a:r>
            <a:r>
              <a:rPr lang="ja-JP" altLang="en-US" sz="1200" b="1" u="sng"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 フェイディアスの教訓 ～ </a:t>
            </a:r>
            <a:r>
              <a:rPr lang="ja-JP" altLang="en-US" sz="1200" b="1" u="sng" kern="100" dirty="0">
                <a:solidFill>
                  <a:schemeClr val="accent2"/>
                </a:solidFill>
                <a:effectLst/>
                <a:latin typeface="BIZ UDP明朝 Medium" panose="02020500000000000000" pitchFamily="18" charset="-128"/>
                <a:ea typeface="BIZ UDP明朝 Medium" panose="02020500000000000000" pitchFamily="18" charset="-128"/>
                <a:cs typeface="Times New Roman" panose="02020603050405020304" pitchFamily="18" charset="0"/>
              </a:rPr>
              <a:t>神々は見ている</a:t>
            </a:r>
            <a:r>
              <a:rPr lang="ja-JP" altLang="en-US" sz="1200" b="1" u="sng"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 </a:t>
            </a:r>
            <a:r>
              <a:rPr lang="en-US" altLang="ja-JP" sz="1200" b="1" u="sng"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a:t>
            </a:r>
            <a:r>
              <a:rPr lang="ja-JP" altLang="en-US" sz="1200" b="1" u="sng"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を進化させる</a:t>
            </a:r>
          </a:p>
          <a:p>
            <a:pPr algn="l"/>
            <a:r>
              <a:rPr lang="ja-JP" altLang="en-US"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　「彼ら（成果をあげ続ける人）は、流すような仕事はしたがらない。仕事において真摯さを重視する。ということは、誇りを持ち、完全を求めるという事である。（</a:t>
            </a:r>
            <a:r>
              <a:rPr lang="en-US" altLang="ja-JP"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P.108</a:t>
            </a:r>
            <a:r>
              <a:rPr lang="ja-JP" altLang="en-US"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）」という記述を実践に移すためには、わたしたち</a:t>
            </a:r>
            <a:r>
              <a:rPr lang="ja-JP" altLang="en-US" sz="1000" kern="100" dirty="0">
                <a:solidFill>
                  <a:schemeClr val="accent2"/>
                </a:solidFill>
                <a:effectLst/>
                <a:latin typeface="BIZ UDP明朝 Medium" panose="02020500000000000000" pitchFamily="18" charset="-128"/>
                <a:ea typeface="BIZ UDP明朝 Medium" panose="02020500000000000000" pitchFamily="18" charset="-128"/>
                <a:cs typeface="Times New Roman" panose="02020603050405020304" pitchFamily="18" charset="0"/>
              </a:rPr>
              <a:t>「知識労働者ナレッジワーカー」の特性</a:t>
            </a:r>
            <a:r>
              <a:rPr lang="ja-JP" altLang="en-US"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を知っておく必要があります。どんな特徴をもち、どんな課題を抱えるのか。次の仕事を最高傑作にするために自分磨きの考え方を学びましょう。</a:t>
            </a:r>
          </a:p>
          <a:p>
            <a:pPr algn="l"/>
            <a:r>
              <a:rPr lang="ja-JP" altLang="en-US" sz="1200" b="1" u="sng"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〇</a:t>
            </a:r>
            <a:r>
              <a:rPr lang="ja-JP" altLang="en-US" sz="1200" b="1" u="sng" kern="100" dirty="0">
                <a:solidFill>
                  <a:schemeClr val="accent2"/>
                </a:solidFill>
                <a:effectLst/>
                <a:latin typeface="BIZ UDP明朝 Medium" panose="02020500000000000000" pitchFamily="18" charset="-128"/>
                <a:ea typeface="BIZ UDP明朝 Medium" panose="02020500000000000000" pitchFamily="18" charset="-128"/>
                <a:cs typeface="Times New Roman" panose="02020603050405020304" pitchFamily="18" charset="0"/>
              </a:rPr>
              <a:t>個人レベル</a:t>
            </a:r>
            <a:r>
              <a:rPr lang="ja-JP" altLang="en-US" sz="1200" b="1" u="sng"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の視点でゴールは何かを考える章</a:t>
            </a:r>
          </a:p>
          <a:p>
            <a:pPr algn="l"/>
            <a:r>
              <a:rPr lang="ja-JP" altLang="en-US"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　前回・前々回は、社会レベル、組織レベルにおいて、プロとして知っておくべき考え方や視点を学びました。今回は自分自身を見つめるための「個人レベル」で考える章です。もし自分自身を</a:t>
            </a:r>
            <a:r>
              <a:rPr lang="en-US" altLang="ja-JP"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a:t>
            </a:r>
            <a:r>
              <a:rPr lang="ja-JP" altLang="en-US"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肉体労働者</a:t>
            </a:r>
            <a:r>
              <a:rPr lang="en-US" altLang="ja-JP"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a:t>
            </a:r>
            <a:r>
              <a:rPr lang="ja-JP" altLang="en-US"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としてとらえている点に気づけば</a:t>
            </a:r>
            <a:r>
              <a:rPr lang="ja-JP" altLang="en-US" sz="1000" kern="100" dirty="0">
                <a:solidFill>
                  <a:schemeClr val="tx1">
                    <a:lumMod val="95000"/>
                    <a:lumOff val="5000"/>
                  </a:schemeClr>
                </a:solidFill>
                <a:effectLst/>
                <a:latin typeface="BIZ UDP明朝 Medium" panose="02020500000000000000" pitchFamily="18" charset="-128"/>
                <a:ea typeface="BIZ UDP明朝 Medium" panose="02020500000000000000" pitchFamily="18" charset="-128"/>
                <a:cs typeface="Times New Roman" panose="02020603050405020304" pitchFamily="18" charset="0"/>
              </a:rPr>
              <a:t>、そこからご自身の生産性の限界を作っているポイントを発見できるかもしれません。</a:t>
            </a:r>
            <a:r>
              <a:rPr lang="en-US" altLang="ja-JP" sz="1000" kern="100" dirty="0">
                <a:solidFill>
                  <a:schemeClr val="accent2"/>
                </a:solidFill>
                <a:effectLst/>
                <a:latin typeface="BIZ UDP明朝 Medium" panose="02020500000000000000" pitchFamily="18" charset="-128"/>
                <a:ea typeface="BIZ UDP明朝 Medium" panose="02020500000000000000" pitchFamily="18" charset="-128"/>
                <a:cs typeface="Times New Roman" panose="02020603050405020304" pitchFamily="18" charset="0"/>
              </a:rPr>
              <a:t>『</a:t>
            </a:r>
            <a:r>
              <a:rPr lang="ja-JP" altLang="en-US" sz="1000" kern="100" dirty="0">
                <a:solidFill>
                  <a:schemeClr val="accent2"/>
                </a:solidFill>
                <a:effectLst/>
                <a:latin typeface="BIZ UDP明朝 Medium" panose="02020500000000000000" pitchFamily="18" charset="-128"/>
                <a:ea typeface="BIZ UDP明朝 Medium" panose="02020500000000000000" pitchFamily="18" charset="-128"/>
                <a:cs typeface="Times New Roman" panose="02020603050405020304" pitchFamily="18" charset="0"/>
              </a:rPr>
              <a:t>知識労働者</a:t>
            </a:r>
            <a:r>
              <a:rPr lang="en-US" altLang="ja-JP" sz="1000" kern="100" dirty="0">
                <a:solidFill>
                  <a:schemeClr val="accent2"/>
                </a:solidFill>
                <a:effectLst/>
                <a:latin typeface="BIZ UDP明朝 Medium" panose="02020500000000000000" pitchFamily="18" charset="-128"/>
                <a:ea typeface="BIZ UDP明朝 Medium" panose="02020500000000000000" pitchFamily="18" charset="-128"/>
                <a:cs typeface="Times New Roman" panose="02020603050405020304" pitchFamily="18" charset="0"/>
              </a:rPr>
              <a:t>』</a:t>
            </a:r>
            <a:r>
              <a:rPr lang="ja-JP" altLang="en-US" sz="1000" kern="100" dirty="0">
                <a:solidFill>
                  <a:schemeClr val="accent2"/>
                </a:solidFill>
                <a:effectLst/>
                <a:latin typeface="BIZ UDP明朝 Medium" panose="02020500000000000000" pitchFamily="18" charset="-128"/>
                <a:ea typeface="BIZ UDP明朝 Medium" panose="02020500000000000000" pitchFamily="18" charset="-128"/>
                <a:cs typeface="Times New Roman" panose="02020603050405020304" pitchFamily="18" charset="0"/>
              </a:rPr>
              <a:t>としての自分</a:t>
            </a:r>
            <a:r>
              <a:rPr lang="ja-JP" altLang="en-US" sz="1000" kern="100" dirty="0">
                <a:solidFill>
                  <a:schemeClr val="tx1">
                    <a:lumMod val="95000"/>
                    <a:lumOff val="5000"/>
                  </a:schemeClr>
                </a:solidFill>
                <a:effectLst/>
                <a:latin typeface="BIZ UDP明朝 Medium" panose="02020500000000000000" pitchFamily="18" charset="-128"/>
                <a:ea typeface="BIZ UDP明朝 Medium" panose="02020500000000000000" pitchFamily="18" charset="-128"/>
                <a:cs typeface="Times New Roman" panose="02020603050405020304" pitchFamily="18" charset="0"/>
              </a:rPr>
              <a:t>に目覚め、自分の成長目標を設定していみて下さい。（最終ページを確認し、必要であれば加筆してください。）</a:t>
            </a:r>
            <a:endParaRPr lang="en-US" altLang="ja-JP" sz="1000" kern="100" dirty="0">
              <a:solidFill>
                <a:schemeClr val="tx1">
                  <a:lumMod val="95000"/>
                  <a:lumOff val="5000"/>
                </a:schemeClr>
              </a:solidFill>
              <a:effectLst/>
              <a:latin typeface="BIZ UDP明朝 Medium" panose="02020500000000000000" pitchFamily="18" charset="-128"/>
              <a:ea typeface="BIZ UDP明朝 Medium" panose="02020500000000000000" pitchFamily="18" charset="-128"/>
              <a:cs typeface="Times New Roman" panose="02020603050405020304" pitchFamily="18" charset="0"/>
            </a:endParaRPr>
          </a:p>
          <a:p>
            <a:pPr algn="l"/>
            <a:r>
              <a:rPr lang="ja-JP" altLang="en-US" sz="1200" b="1" u="sng"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〇プロとして責任を負うべきなのは「成果をあげる能力」の習得</a:t>
            </a:r>
          </a:p>
          <a:p>
            <a:pPr algn="l"/>
            <a:r>
              <a:rPr lang="ja-JP" altLang="en-US"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　この章では、能力に焦点をあてて、プロフェッショナルとして知っておくべきことをマスターします。生き生きと働いて成果をあげ、成果をあげて生き生きと働くために、自分自身の働き方や能力について振り返ってみましょう。</a:t>
            </a:r>
          </a:p>
        </p:txBody>
      </p:sp>
      <p:sp>
        <p:nvSpPr>
          <p:cNvPr id="7" name="テキスト ボックス 6">
            <a:extLst>
              <a:ext uri="{FF2B5EF4-FFF2-40B4-BE49-F238E27FC236}">
                <a16:creationId xmlns:a16="http://schemas.microsoft.com/office/drawing/2014/main" id="{BC7FDE33-D180-425F-BA71-7F4BE7AEC6EA}"/>
              </a:ext>
            </a:extLst>
          </p:cNvPr>
          <p:cNvSpPr txBox="1"/>
          <p:nvPr/>
        </p:nvSpPr>
        <p:spPr>
          <a:xfrm>
            <a:off x="5261564" y="125513"/>
            <a:ext cx="3876382" cy="307777"/>
          </a:xfrm>
          <a:prstGeom prst="rect">
            <a:avLst/>
          </a:prstGeom>
          <a:noFill/>
        </p:spPr>
        <p:txBody>
          <a:bodyPr wrap="none" rtlCol="0">
            <a:spAutoFit/>
          </a:bodyPr>
          <a:lstStyle/>
          <a:p>
            <a:r>
              <a:rPr lang="ja-JP" altLang="ja-JP" sz="1400" kern="100" dirty="0">
                <a:solidFill>
                  <a:srgbClr val="ED7D31"/>
                </a:solidFill>
                <a:effectLst/>
                <a:latin typeface="游明朝" panose="02020400000000000000" pitchFamily="18" charset="-128"/>
                <a:ea typeface="BIZ UDP明朝 Medium" panose="02020500000000000000" pitchFamily="18" charset="-128"/>
                <a:cs typeface="Times New Roman" panose="02020603050405020304" pitchFamily="18" charset="0"/>
              </a:rPr>
              <a:t>＊＊ </a:t>
            </a:r>
            <a:r>
              <a:rPr lang="ja-JP" altLang="ja-JP" sz="1400" kern="100" dirty="0">
                <a:solidFill>
                  <a:srgbClr val="ED7D31"/>
                </a:solidFill>
                <a:effectLst/>
                <a:latin typeface="游明朝" panose="02020400000000000000" pitchFamily="18" charset="-128"/>
                <a:ea typeface="HGP創英角ｺﾞｼｯｸUB" panose="020B0900000000000000" pitchFamily="50" charset="-128"/>
                <a:cs typeface="Times New Roman" panose="02020603050405020304" pitchFamily="18" charset="0"/>
              </a:rPr>
              <a:t>読書会参加日（</a:t>
            </a:r>
            <a:r>
              <a:rPr lang="ja-JP" altLang="en-US" sz="1400" kern="100" dirty="0">
                <a:solidFill>
                  <a:srgbClr val="ED7D31"/>
                </a:solidFill>
                <a:latin typeface="HGS行書体" panose="03000600000000000000" pitchFamily="66" charset="-128"/>
                <a:ea typeface="游明朝" panose="02020400000000000000" pitchFamily="18" charset="-128"/>
                <a:cs typeface="Times New Roman" panose="02020603050405020304" pitchFamily="18" charset="0"/>
              </a:rPr>
              <a:t>　　　</a:t>
            </a:r>
            <a:r>
              <a:rPr lang="ja-JP" altLang="ja-JP" sz="1400" kern="100" dirty="0">
                <a:solidFill>
                  <a:srgbClr val="ED7D31"/>
                </a:solidFill>
                <a:effectLst/>
                <a:latin typeface="游明朝" panose="02020400000000000000" pitchFamily="18" charset="-128"/>
                <a:ea typeface="HGP創英角ｺﾞｼｯｸUB" panose="020B0900000000000000" pitchFamily="50" charset="-128"/>
                <a:cs typeface="Times New Roman" panose="02020603050405020304" pitchFamily="18" charset="0"/>
              </a:rPr>
              <a:t>年</a:t>
            </a:r>
            <a:r>
              <a:rPr lang="ja-JP" altLang="en-US" sz="1400" kern="100" dirty="0">
                <a:solidFill>
                  <a:srgbClr val="ED7D31"/>
                </a:solidFill>
                <a:effectLst/>
                <a:latin typeface="游明朝" panose="02020400000000000000" pitchFamily="18" charset="-128"/>
                <a:ea typeface="HGP創英角ｺﾞｼｯｸUB" panose="020B0900000000000000" pitchFamily="50" charset="-128"/>
                <a:cs typeface="Times New Roman" panose="02020603050405020304" pitchFamily="18" charset="0"/>
              </a:rPr>
              <a:t>　　</a:t>
            </a:r>
            <a:r>
              <a:rPr lang="ja-JP" altLang="ja-JP" sz="1400" kern="100" dirty="0">
                <a:solidFill>
                  <a:srgbClr val="ED7D31"/>
                </a:solidFill>
                <a:effectLst/>
                <a:latin typeface="游明朝" panose="02020400000000000000" pitchFamily="18" charset="-128"/>
                <a:ea typeface="HGP創英角ｺﾞｼｯｸUB" panose="020B0900000000000000" pitchFamily="50" charset="-128"/>
                <a:cs typeface="Times New Roman" panose="02020603050405020304" pitchFamily="18" charset="0"/>
              </a:rPr>
              <a:t>月</a:t>
            </a:r>
            <a:r>
              <a:rPr lang="ja-JP" altLang="en-US" sz="1400" kern="100" dirty="0">
                <a:solidFill>
                  <a:srgbClr val="ED7D31"/>
                </a:solidFill>
                <a:effectLst/>
                <a:latin typeface="游明朝" panose="02020400000000000000" pitchFamily="18" charset="-128"/>
                <a:ea typeface="HGP創英角ｺﾞｼｯｸUB" panose="020B0900000000000000" pitchFamily="50" charset="-128"/>
                <a:cs typeface="Times New Roman" panose="02020603050405020304" pitchFamily="18" charset="0"/>
              </a:rPr>
              <a:t>　　</a:t>
            </a:r>
            <a:r>
              <a:rPr lang="ja-JP" altLang="ja-JP" sz="1400" kern="100" dirty="0">
                <a:solidFill>
                  <a:srgbClr val="ED7D31"/>
                </a:solidFill>
                <a:effectLst/>
                <a:latin typeface="游明朝" panose="02020400000000000000" pitchFamily="18" charset="-128"/>
                <a:ea typeface="HGP創英角ｺﾞｼｯｸUB" panose="020B0900000000000000" pitchFamily="50" charset="-128"/>
                <a:cs typeface="Times New Roman" panose="02020603050405020304" pitchFamily="18" charset="0"/>
              </a:rPr>
              <a:t>日）　</a:t>
            </a:r>
            <a:r>
              <a:rPr lang="ja-JP" altLang="ja-JP" sz="1400" kern="100" dirty="0">
                <a:solidFill>
                  <a:srgbClr val="ED7D31"/>
                </a:solidFill>
                <a:effectLst/>
                <a:latin typeface="游明朝" panose="02020400000000000000" pitchFamily="18" charset="-128"/>
                <a:ea typeface="BIZ UDP明朝 Medium" panose="02020500000000000000" pitchFamily="18" charset="-128"/>
                <a:cs typeface="Times New Roman" panose="02020603050405020304" pitchFamily="18" charset="0"/>
              </a:rPr>
              <a:t>＊＊</a:t>
            </a:r>
            <a:endPar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11" name="テキスト ボックス 10">
            <a:extLst>
              <a:ext uri="{FF2B5EF4-FFF2-40B4-BE49-F238E27FC236}">
                <a16:creationId xmlns:a16="http://schemas.microsoft.com/office/drawing/2014/main" id="{8B2DA0D0-A37D-4B94-B571-FA7BCAE3D8FD}"/>
              </a:ext>
            </a:extLst>
          </p:cNvPr>
          <p:cNvSpPr txBox="1"/>
          <p:nvPr/>
        </p:nvSpPr>
        <p:spPr>
          <a:xfrm>
            <a:off x="1982789" y="2709959"/>
            <a:ext cx="2635658" cy="369332"/>
          </a:xfrm>
          <a:prstGeom prst="rect">
            <a:avLst/>
          </a:prstGeom>
          <a:noFill/>
        </p:spPr>
        <p:txBody>
          <a:bodyPr wrap="none" rtlCol="0">
            <a:spAutoFit/>
          </a:bodyPr>
          <a:lstStyle/>
          <a:p>
            <a:r>
              <a:rPr lang="ja-JP" altLang="ja-JP" sz="1800" b="1" dirty="0">
                <a:solidFill>
                  <a:schemeClr val="accent2"/>
                </a:solidFill>
                <a:effectLst/>
                <a:ea typeface="HGP創英角ｺﾞｼｯｸUB" panose="020B0900000000000000" pitchFamily="50" charset="-128"/>
                <a:cs typeface="Times New Roman" panose="02020603050405020304" pitchFamily="18" charset="0"/>
              </a:rPr>
              <a:t>〇読書会に参加する前に</a:t>
            </a:r>
            <a:endParaRPr kumimoji="1" lang="ja-JP" altLang="en-US" dirty="0">
              <a:solidFill>
                <a:schemeClr val="accent2"/>
              </a:solidFill>
            </a:endParaRPr>
          </a:p>
        </p:txBody>
      </p:sp>
      <p:sp>
        <p:nvSpPr>
          <p:cNvPr id="12" name="四角形: 角を丸くする 11">
            <a:extLst>
              <a:ext uri="{FF2B5EF4-FFF2-40B4-BE49-F238E27FC236}">
                <a16:creationId xmlns:a16="http://schemas.microsoft.com/office/drawing/2014/main" id="{CEFE2B1B-FB61-4870-BB2E-CF670A1FB4B2}"/>
              </a:ext>
            </a:extLst>
          </p:cNvPr>
          <p:cNvSpPr/>
          <p:nvPr/>
        </p:nvSpPr>
        <p:spPr>
          <a:xfrm>
            <a:off x="4916066" y="3583345"/>
            <a:ext cx="1958897" cy="2934799"/>
          </a:xfrm>
          <a:prstGeom prst="round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a:extLst>
              <a:ext uri="{FF2B5EF4-FFF2-40B4-BE49-F238E27FC236}">
                <a16:creationId xmlns:a16="http://schemas.microsoft.com/office/drawing/2014/main" id="{40C0DCD6-2D47-4B7E-807B-0DC228257958}"/>
              </a:ext>
            </a:extLst>
          </p:cNvPr>
          <p:cNvSpPr txBox="1"/>
          <p:nvPr/>
        </p:nvSpPr>
        <p:spPr>
          <a:xfrm>
            <a:off x="4617540" y="2706292"/>
            <a:ext cx="2457724" cy="369332"/>
          </a:xfrm>
          <a:prstGeom prst="rect">
            <a:avLst/>
          </a:prstGeom>
          <a:noFill/>
        </p:spPr>
        <p:txBody>
          <a:bodyPr wrap="none" rtlCol="0">
            <a:spAutoFit/>
          </a:bodyPr>
          <a:lstStyle/>
          <a:p>
            <a:r>
              <a:rPr lang="ja-JP" altLang="ja-JP" sz="1800" kern="100" dirty="0">
                <a:effectLst/>
                <a:latin typeface="游明朝" panose="02020400000000000000" pitchFamily="18" charset="-128"/>
                <a:ea typeface="HGP創英角ｺﾞｼｯｸUB" panose="020B0900000000000000" pitchFamily="50" charset="-128"/>
                <a:cs typeface="Times New Roman" panose="02020603050405020304" pitchFamily="18" charset="0"/>
              </a:rPr>
              <a:t>■読書会参加の最後に</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14" name="テキスト ボックス 13">
            <a:extLst>
              <a:ext uri="{FF2B5EF4-FFF2-40B4-BE49-F238E27FC236}">
                <a16:creationId xmlns:a16="http://schemas.microsoft.com/office/drawing/2014/main" id="{034EBBB6-39DF-4892-ABF2-C73D783471FB}"/>
              </a:ext>
            </a:extLst>
          </p:cNvPr>
          <p:cNvSpPr txBox="1"/>
          <p:nvPr/>
        </p:nvSpPr>
        <p:spPr>
          <a:xfrm>
            <a:off x="4866953" y="3075844"/>
            <a:ext cx="1958898" cy="600164"/>
          </a:xfrm>
          <a:prstGeom prst="rect">
            <a:avLst/>
          </a:prstGeom>
          <a:solidFill>
            <a:schemeClr val="accent6">
              <a:lumMod val="40000"/>
              <a:lumOff val="60000"/>
            </a:schemeClr>
          </a:solidFill>
        </p:spPr>
        <p:txBody>
          <a:bodyPr wrap="square" rtlCol="0">
            <a:spAutoFit/>
          </a:bodyPr>
          <a:lstStyle/>
          <a:p>
            <a:r>
              <a:rPr kumimoji="1" lang="ja-JP" altLang="en-US" sz="1100" dirty="0">
                <a:latin typeface="HGP創英角ｺﾞｼｯｸUB" panose="020B0900000000000000" pitchFamily="50" charset="-128"/>
                <a:ea typeface="HGP創英角ｺﾞｼｯｸUB" panose="020B0900000000000000" pitchFamily="50" charset="-128"/>
              </a:rPr>
              <a:t>他の人の発言も含めて、気に入った、あるいは気になったワンフレーズは何ですか？</a:t>
            </a:r>
          </a:p>
        </p:txBody>
      </p:sp>
      <p:sp>
        <p:nvSpPr>
          <p:cNvPr id="15" name="テキスト ボックス 5">
            <a:extLst>
              <a:ext uri="{FF2B5EF4-FFF2-40B4-BE49-F238E27FC236}">
                <a16:creationId xmlns:a16="http://schemas.microsoft.com/office/drawing/2014/main" id="{A21B5B6B-7D56-4B6F-A22D-6F8471091CF9}"/>
              </a:ext>
            </a:extLst>
          </p:cNvPr>
          <p:cNvSpPr txBox="1"/>
          <p:nvPr/>
        </p:nvSpPr>
        <p:spPr>
          <a:xfrm>
            <a:off x="4933959" y="3784832"/>
            <a:ext cx="1958897" cy="2577868"/>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1100" kern="100" dirty="0">
              <a:solidFill>
                <a:sysClr val="windowText" lastClr="000000"/>
              </a:solidFill>
              <a:latin typeface="游明朝" panose="02020400000000000000" pitchFamily="18" charset="-128"/>
              <a:ea typeface="HGS行書体" panose="03000600000000000000" pitchFamily="66"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en-US" altLang="ja-JP" sz="1100" b="0" i="0" u="none" strike="noStrike" kern="100" cap="none" spc="0" normalizeH="0" baseline="0" noProof="0" dirty="0">
              <a:ln>
                <a:noFill/>
              </a:ln>
              <a:solidFill>
                <a:sysClr val="windowText" lastClr="000000"/>
              </a:solidFill>
              <a:effectLst/>
              <a:uLnTx/>
              <a:uFillTx/>
              <a:latin typeface="游明朝" panose="02020400000000000000" pitchFamily="18" charset="-128"/>
              <a:ea typeface="HGS行書体" panose="03000600000000000000" pitchFamily="66"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1100" kern="100" dirty="0">
              <a:solidFill>
                <a:sysClr val="windowText" lastClr="000000"/>
              </a:solidFill>
              <a:latin typeface="游明朝" panose="02020400000000000000" pitchFamily="18" charset="-128"/>
              <a:ea typeface="HGS行書体" panose="03000600000000000000" pitchFamily="66"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en-US" altLang="ja-JP" sz="1100" b="0" i="0" u="none" strike="noStrike" kern="100" cap="none" spc="0" normalizeH="0" baseline="0" noProof="0" dirty="0">
              <a:ln>
                <a:noFill/>
              </a:ln>
              <a:solidFill>
                <a:sysClr val="windowText" lastClr="000000"/>
              </a:solidFill>
              <a:effectLst/>
              <a:uLnTx/>
              <a:uFillTx/>
              <a:latin typeface="游明朝" panose="02020400000000000000" pitchFamily="18" charset="-128"/>
              <a:ea typeface="HGS行書体" panose="03000600000000000000" pitchFamily="66"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1100" kern="100" dirty="0">
              <a:solidFill>
                <a:sysClr val="windowText" lastClr="000000"/>
              </a:solidFill>
              <a:latin typeface="游明朝" panose="02020400000000000000" pitchFamily="18" charset="-128"/>
              <a:ea typeface="HGS行書体" panose="03000600000000000000" pitchFamily="66"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en-US" altLang="ja-JP" sz="1100" b="0" i="0" u="none" strike="noStrike" kern="100" cap="none" spc="0" normalizeH="0" baseline="0" noProof="0" dirty="0">
              <a:ln>
                <a:noFill/>
              </a:ln>
              <a:solidFill>
                <a:sysClr val="windowText" lastClr="000000"/>
              </a:solidFill>
              <a:effectLst/>
              <a:uLnTx/>
              <a:uFillTx/>
              <a:latin typeface="游明朝" panose="02020400000000000000" pitchFamily="18" charset="-128"/>
              <a:ea typeface="HGS行書体" panose="03000600000000000000" pitchFamily="66"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1100" kern="100" dirty="0">
              <a:solidFill>
                <a:sysClr val="windowText" lastClr="000000"/>
              </a:solidFill>
              <a:latin typeface="游明朝" panose="02020400000000000000" pitchFamily="18" charset="-128"/>
              <a:ea typeface="HGS行書体" panose="03000600000000000000" pitchFamily="66"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en-US" altLang="ja-JP" sz="1050" b="0" i="0" u="none" strike="noStrike" kern="100" cap="none" spc="0" normalizeH="0" baseline="0" noProof="0" dirty="0">
              <a:ln>
                <a:noFill/>
              </a:ln>
              <a:solidFill>
                <a:sysClr val="windowText" lastClr="000000"/>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1050" kern="100" dirty="0">
              <a:solidFill>
                <a:sysClr val="windowText" lastClr="000000"/>
              </a:solidFill>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en-US" altLang="ja-JP" sz="1050" b="0" i="0" u="none" strike="noStrike" kern="100" cap="none" spc="0" normalizeH="0" baseline="0" noProof="0" dirty="0">
              <a:ln>
                <a:noFill/>
              </a:ln>
              <a:solidFill>
                <a:sysClr val="windowText" lastClr="000000"/>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en-US" altLang="ja-JP" sz="1050" b="0" i="0" u="none" strike="noStrike" kern="100" cap="none" spc="0" normalizeH="0" baseline="0" noProof="0" dirty="0">
              <a:ln>
                <a:noFill/>
              </a:ln>
              <a:solidFill>
                <a:sysClr val="windowText" lastClr="000000"/>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ja-JP" altLang="en-US" sz="1050" b="0" i="0" u="none" strike="noStrike" kern="100" cap="none" spc="0" normalizeH="0" baseline="0" noProof="0" dirty="0">
              <a:ln>
                <a:noFill/>
              </a:ln>
              <a:solidFill>
                <a:sysClr val="windowText" lastClr="000000"/>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r>
              <a:rPr kumimoji="0" lang="ja-JP" altLang="en-US" sz="800" b="0" i="0" u="none" strike="noStrike" kern="100" cap="none" spc="0" normalizeH="0" baseline="0" noProof="0" dirty="0">
                <a:ln>
                  <a:noFill/>
                </a:ln>
                <a:solidFill>
                  <a:srgbClr val="7030A0"/>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（レベルアップ）読書会の中での記憶をたどることで、より一層記憶の力を高めることができます。何が記憶に残ったかを思い出すことで、今日の読書会全体を俯瞰してみましょう！</a:t>
            </a:r>
            <a:endParaRPr kumimoji="0" lang="ja-JP" altLang="en-US" sz="1050" b="0" i="0" u="none" strike="noStrike" kern="100" cap="none" spc="0" normalizeH="0" baseline="0" noProof="0" dirty="0">
              <a:ln>
                <a:noFill/>
              </a:ln>
              <a:solidFill>
                <a:sysClr val="windowText" lastClr="000000"/>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p:txBody>
      </p:sp>
      <p:sp>
        <p:nvSpPr>
          <p:cNvPr id="16" name="四角形: 角を丸くする 15">
            <a:extLst>
              <a:ext uri="{FF2B5EF4-FFF2-40B4-BE49-F238E27FC236}">
                <a16:creationId xmlns:a16="http://schemas.microsoft.com/office/drawing/2014/main" id="{D2EFB599-558B-4DEA-92D9-E56510B7D5D8}"/>
              </a:ext>
            </a:extLst>
          </p:cNvPr>
          <p:cNvSpPr/>
          <p:nvPr/>
        </p:nvSpPr>
        <p:spPr>
          <a:xfrm>
            <a:off x="6944737" y="3558073"/>
            <a:ext cx="1958897" cy="2934799"/>
          </a:xfrm>
          <a:prstGeom prst="round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8">
            <a:extLst>
              <a:ext uri="{FF2B5EF4-FFF2-40B4-BE49-F238E27FC236}">
                <a16:creationId xmlns:a16="http://schemas.microsoft.com/office/drawing/2014/main" id="{419159F1-F582-47D3-AFD9-6E3EF59D48BD}"/>
              </a:ext>
            </a:extLst>
          </p:cNvPr>
          <p:cNvSpPr txBox="1"/>
          <p:nvPr/>
        </p:nvSpPr>
        <p:spPr>
          <a:xfrm>
            <a:off x="7040317" y="3761811"/>
            <a:ext cx="1730111" cy="262391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ffectLst/>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ffectLst/>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ffectLst/>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ffectLst/>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ffectLst/>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ffectLst/>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ffectLst/>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ffectLst/>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ffectLst/>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r>
              <a:rPr lang="ja-JP" altLang="en-US" sz="800" dirty="0">
                <a:solidFill>
                  <a:srgbClr val="7030A0"/>
                </a:solidFill>
                <a:effectLst/>
                <a:ea typeface="ＭＳ Ｐゴシック" panose="020B0600070205080204" pitchFamily="50" charset="-128"/>
                <a:cs typeface="Times New Roman" panose="02020603050405020304" pitchFamily="18" charset="0"/>
              </a:rPr>
              <a:t>（レベルアップ）「成果をあげる能力」として自分に何が欠けているのかを確認し、成長のための行動を考えてみましょう。</a:t>
            </a:r>
            <a:endParaRPr kumimoji="0" lang="ja-JP" altLang="en-US" sz="800" b="0" i="0" u="none" strike="noStrike" kern="100" cap="none" spc="0" normalizeH="0" baseline="0" noProof="0" dirty="0">
              <a:ln>
                <a:noFill/>
              </a:ln>
              <a:solidFill>
                <a:sysClr val="windowText" lastClr="000000"/>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p:txBody>
      </p:sp>
      <p:sp>
        <p:nvSpPr>
          <p:cNvPr id="18" name="テキスト ボックス 4">
            <a:extLst>
              <a:ext uri="{FF2B5EF4-FFF2-40B4-BE49-F238E27FC236}">
                <a16:creationId xmlns:a16="http://schemas.microsoft.com/office/drawing/2014/main" id="{7284E866-8700-4346-90E0-40DDCDCFAC56}"/>
              </a:ext>
            </a:extLst>
          </p:cNvPr>
          <p:cNvSpPr txBox="1"/>
          <p:nvPr/>
        </p:nvSpPr>
        <p:spPr>
          <a:xfrm>
            <a:off x="2690923" y="3730420"/>
            <a:ext cx="1958898" cy="2686692"/>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r>
              <a:rPr lang="ja-JP" altLang="ja-JP" sz="900" kern="100" dirty="0">
                <a:solidFill>
                  <a:srgbClr val="ED7D31"/>
                </a:solidFill>
                <a:effectLst/>
                <a:latin typeface="游明朝" panose="02020400000000000000" pitchFamily="18" charset="-128"/>
                <a:ea typeface="ＭＳ Ｐゴシック" panose="020B0600070205080204" pitchFamily="50" charset="-128"/>
                <a:cs typeface="Times New Roman" panose="02020603050405020304" pitchFamily="18" charset="0"/>
              </a:rPr>
              <a:t>共感した部分</a:t>
            </a:r>
            <a:r>
              <a:rPr lang="en-US" altLang="ja-JP" sz="900" kern="100" dirty="0">
                <a:solidFill>
                  <a:srgbClr val="ED7D31"/>
                </a:solidFill>
                <a:effectLst/>
                <a:latin typeface="游明朝" panose="02020400000000000000" pitchFamily="18" charset="-128"/>
                <a:ea typeface="ＭＳ Ｐゴシック" panose="020B0600070205080204" pitchFamily="50" charset="-128"/>
                <a:cs typeface="Times New Roman" panose="02020603050405020304" pitchFamily="18" charset="0"/>
              </a:rPr>
              <a:t>/</a:t>
            </a:r>
            <a:r>
              <a:rPr lang="ja-JP" altLang="ja-JP" sz="900" kern="100" dirty="0">
                <a:solidFill>
                  <a:srgbClr val="ED7D31"/>
                </a:solidFill>
                <a:effectLst/>
                <a:latin typeface="游明朝" panose="02020400000000000000" pitchFamily="18" charset="-128"/>
                <a:ea typeface="ＭＳ Ｐゴシック" panose="020B0600070205080204" pitchFamily="50" charset="-128"/>
                <a:cs typeface="Times New Roman" panose="02020603050405020304" pitchFamily="18" charset="0"/>
              </a:rPr>
              <a:t>気づきがあった部分</a:t>
            </a:r>
            <a:endParaRPr lang="en-US" altLang="ja-JP" sz="900" kern="100" dirty="0">
              <a:solidFill>
                <a:srgbClr val="ED7D31"/>
              </a:solidFill>
              <a:effectLst/>
              <a:latin typeface="游明朝" panose="02020400000000000000" pitchFamily="18" charset="-128"/>
              <a:ea typeface="ＭＳ Ｐゴシック" panose="020B0600070205080204" pitchFamily="50" charset="-128"/>
              <a:cs typeface="Times New Roman" panose="02020603050405020304" pitchFamily="18" charset="0"/>
            </a:endParaRPr>
          </a:p>
          <a:p>
            <a:pPr algn="just"/>
            <a:endParaRPr lang="en-US" altLang="ja-JP" sz="900" kern="100" dirty="0">
              <a:solidFill>
                <a:srgbClr val="ED7D31"/>
              </a:solidFill>
              <a:latin typeface="游明朝" panose="02020400000000000000" pitchFamily="18" charset="-128"/>
              <a:ea typeface="ＭＳ Ｐゴシック" panose="020B0600070205080204" pitchFamily="50" charset="-128"/>
              <a:cs typeface="Times New Roman" panose="02020603050405020304" pitchFamily="18" charset="0"/>
            </a:endParaRPr>
          </a:p>
          <a:p>
            <a:pPr algn="just"/>
            <a:endParaRPr lang="ja-JP" altLang="ja-JP" sz="9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000" kern="100" dirty="0">
                <a:effectLst/>
                <a:latin typeface="HGS行書体" panose="03000600000000000000" pitchFamily="66" charset="-128"/>
                <a:ea typeface="游明朝" panose="02020400000000000000" pitchFamily="18" charset="-128"/>
                <a:cs typeface="Times New Roman" panose="02020603050405020304" pitchFamily="18" charset="0"/>
              </a:rPr>
              <a:t> </a:t>
            </a:r>
            <a:endParaRPr lang="ja-JP" alt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800" kern="100" dirty="0">
                <a:effectLst/>
                <a:latin typeface="HGS行書体" panose="03000600000000000000" pitchFamily="66" charset="-128"/>
                <a:ea typeface="游明朝" panose="02020400000000000000" pitchFamily="18" charset="-128"/>
                <a:cs typeface="Times New Roman" panose="02020603050405020304" pitchFamily="18" charset="0"/>
              </a:rPr>
              <a:t> </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800" kern="100" dirty="0">
                <a:effectLst/>
                <a:latin typeface="HGS行書体" panose="03000600000000000000" pitchFamily="66" charset="-128"/>
                <a:ea typeface="游明朝" panose="02020400000000000000" pitchFamily="18" charset="-128"/>
                <a:cs typeface="Times New Roman" panose="02020603050405020304" pitchFamily="18" charset="0"/>
              </a:rPr>
              <a:t> </a:t>
            </a:r>
            <a:r>
              <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rPr>
              <a:t> </a:t>
            </a:r>
            <a:endParaRPr lang="ja-JP" altLang="ja-JP" sz="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rPr>
              <a:t> </a:t>
            </a:r>
          </a:p>
          <a:p>
            <a:pPr algn="just"/>
            <a:r>
              <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rPr>
              <a:t> </a:t>
            </a:r>
            <a:endParaRPr lang="ja-JP" altLang="ja-JP" sz="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rPr>
              <a:t> </a:t>
            </a:r>
            <a:endParaRPr lang="ja-JP" altLang="ja-JP" sz="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rPr>
              <a:t> </a:t>
            </a:r>
          </a:p>
          <a:p>
            <a:pPr algn="just"/>
            <a:endParaRPr lang="en-US" altLang="ja-JP" sz="800" kern="100" dirty="0">
              <a:latin typeface="HGS行書体" panose="03000600000000000000" pitchFamily="66" charset="-128"/>
              <a:ea typeface="游明朝" panose="02020400000000000000" pitchFamily="18" charset="-128"/>
              <a:cs typeface="Times New Roman" panose="02020603050405020304" pitchFamily="18" charset="0"/>
            </a:endParaRPr>
          </a:p>
          <a:p>
            <a:pPr algn="just"/>
            <a:endPar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endParaRPr>
          </a:p>
          <a:p>
            <a:pPr algn="just"/>
            <a:endParaRPr lang="en-US" altLang="ja-JP" sz="800" kern="100" dirty="0">
              <a:latin typeface="HGS行書体" panose="03000600000000000000" pitchFamily="66" charset="-128"/>
              <a:ea typeface="游明朝" panose="02020400000000000000" pitchFamily="18" charset="-128"/>
              <a:cs typeface="Times New Roman" panose="02020603050405020304" pitchFamily="18" charset="0"/>
            </a:endParaRPr>
          </a:p>
          <a:p>
            <a:pPr algn="just"/>
            <a:endPar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endParaRPr>
          </a:p>
          <a:p>
            <a:pPr algn="just"/>
            <a:endParaRPr lang="ja-JP" altLang="ja-JP" sz="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ja-JP" sz="800" kern="100" dirty="0">
                <a:solidFill>
                  <a:srgbClr val="7030A0"/>
                </a:solidFill>
                <a:effectLst/>
                <a:latin typeface="游明朝" panose="02020400000000000000" pitchFamily="18" charset="-128"/>
                <a:ea typeface="ＭＳ Ｐゴシック" panose="020B0600070205080204" pitchFamily="50" charset="-128"/>
                <a:cs typeface="Times New Roman" panose="02020603050405020304" pitchFamily="18" charset="0"/>
              </a:rPr>
              <a:t>（レベルアップ）自分の現状や体験に照らして共感したこと、思いついて取り組んでみたくなったことなどもメモしてください。</a:t>
            </a:r>
            <a:endParaRPr lang="ja-JP" altLang="ja-JP" sz="8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19" name="テキスト ボックス 18">
            <a:extLst>
              <a:ext uri="{FF2B5EF4-FFF2-40B4-BE49-F238E27FC236}">
                <a16:creationId xmlns:a16="http://schemas.microsoft.com/office/drawing/2014/main" id="{B9700E2A-BF0B-44C2-8D95-99193EF8F60F}"/>
              </a:ext>
            </a:extLst>
          </p:cNvPr>
          <p:cNvSpPr txBox="1"/>
          <p:nvPr/>
        </p:nvSpPr>
        <p:spPr>
          <a:xfrm>
            <a:off x="6944737" y="3041698"/>
            <a:ext cx="1958898" cy="769441"/>
          </a:xfrm>
          <a:prstGeom prst="rect">
            <a:avLst/>
          </a:prstGeom>
          <a:solidFill>
            <a:schemeClr val="accent1">
              <a:lumMod val="20000"/>
              <a:lumOff val="80000"/>
            </a:schemeClr>
          </a:solidFill>
        </p:spPr>
        <p:txBody>
          <a:bodyPr wrap="square" rtlCol="0">
            <a:spAutoFit/>
          </a:bodyPr>
          <a:lstStyle/>
          <a:p>
            <a:r>
              <a:rPr kumimoji="1" lang="ja-JP" altLang="en-US" sz="1100" dirty="0">
                <a:latin typeface="HGP創英角ｺﾞｼｯｸUB" panose="020B0900000000000000" pitchFamily="50" charset="-128"/>
                <a:ea typeface="HGP創英角ｺﾞｼｯｸUB" panose="020B0900000000000000" pitchFamily="50" charset="-128"/>
              </a:rPr>
              <a:t>次回までに挑戦しようと思ったことは何ですか？まず何に着手しますか？どんな変化を期待して行動しますか？</a:t>
            </a:r>
          </a:p>
        </p:txBody>
      </p:sp>
      <p:sp>
        <p:nvSpPr>
          <p:cNvPr id="21" name="四角形: 角を丸くする 20">
            <a:extLst>
              <a:ext uri="{FF2B5EF4-FFF2-40B4-BE49-F238E27FC236}">
                <a16:creationId xmlns:a16="http://schemas.microsoft.com/office/drawing/2014/main" id="{A4641406-7469-4F25-A57F-EE5AC5A0D84E}"/>
              </a:ext>
            </a:extLst>
          </p:cNvPr>
          <p:cNvSpPr/>
          <p:nvPr/>
        </p:nvSpPr>
        <p:spPr>
          <a:xfrm>
            <a:off x="2660455" y="3551954"/>
            <a:ext cx="1958898" cy="2934799"/>
          </a:xfrm>
          <a:prstGeom prst="roundRect">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四角形: 角を丸くする 21">
            <a:extLst>
              <a:ext uri="{FF2B5EF4-FFF2-40B4-BE49-F238E27FC236}">
                <a16:creationId xmlns:a16="http://schemas.microsoft.com/office/drawing/2014/main" id="{2B3629FB-B320-40FC-9D24-D1B7E2192FD7}"/>
              </a:ext>
            </a:extLst>
          </p:cNvPr>
          <p:cNvSpPr/>
          <p:nvPr/>
        </p:nvSpPr>
        <p:spPr>
          <a:xfrm>
            <a:off x="590786" y="3583344"/>
            <a:ext cx="1958898" cy="2934799"/>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67AD2C44-0ED2-4202-BF65-09FE811F07CC}"/>
              </a:ext>
            </a:extLst>
          </p:cNvPr>
          <p:cNvSpPr txBox="1"/>
          <p:nvPr/>
        </p:nvSpPr>
        <p:spPr>
          <a:xfrm>
            <a:off x="2658642" y="3075624"/>
            <a:ext cx="1958898" cy="600164"/>
          </a:xfrm>
          <a:prstGeom prst="rect">
            <a:avLst/>
          </a:prstGeom>
          <a:solidFill>
            <a:srgbClr val="FFFF00"/>
          </a:solidFill>
        </p:spPr>
        <p:txBody>
          <a:bodyPr wrap="square" rtlCol="0">
            <a:spAutoFit/>
          </a:bodyPr>
          <a:lstStyle/>
          <a:p>
            <a:r>
              <a:rPr kumimoji="1" lang="ja-JP" altLang="en-US" sz="1100" dirty="0">
                <a:latin typeface="HGP創英角ｺﾞｼｯｸUB" panose="020B0900000000000000" pitchFamily="50" charset="-128"/>
                <a:ea typeface="HGP創英角ｺﾞｼｯｸUB" panose="020B0900000000000000" pitchFamily="50" charset="-128"/>
              </a:rPr>
              <a:t>読んできた範囲でもっとも心に残ったフレーズは何ですか？そこで感じたことは？</a:t>
            </a:r>
          </a:p>
        </p:txBody>
      </p:sp>
      <p:sp>
        <p:nvSpPr>
          <p:cNvPr id="23" name="テキスト ボックス 22">
            <a:extLst>
              <a:ext uri="{FF2B5EF4-FFF2-40B4-BE49-F238E27FC236}">
                <a16:creationId xmlns:a16="http://schemas.microsoft.com/office/drawing/2014/main" id="{F0792BF3-CAAF-4F88-A81D-E1CE0BA7D864}"/>
              </a:ext>
            </a:extLst>
          </p:cNvPr>
          <p:cNvSpPr txBox="1"/>
          <p:nvPr/>
        </p:nvSpPr>
        <p:spPr>
          <a:xfrm>
            <a:off x="582671" y="3102814"/>
            <a:ext cx="1958898" cy="600164"/>
          </a:xfrm>
          <a:prstGeom prst="rect">
            <a:avLst/>
          </a:prstGeom>
          <a:solidFill>
            <a:schemeClr val="accent2">
              <a:lumMod val="60000"/>
              <a:lumOff val="40000"/>
            </a:schemeClr>
          </a:solidFill>
        </p:spPr>
        <p:txBody>
          <a:bodyPr wrap="square" rtlCol="0">
            <a:spAutoFit/>
          </a:bodyPr>
          <a:lstStyle/>
          <a:p>
            <a:r>
              <a:rPr kumimoji="1" lang="ja-JP" altLang="en-US" sz="1100" dirty="0">
                <a:latin typeface="HGP創英角ｺﾞｼｯｸUB" panose="020B0900000000000000" pitchFamily="50" charset="-128"/>
                <a:ea typeface="HGP創英角ｺﾞｼｯｸUB" panose="020B0900000000000000" pitchFamily="50" charset="-128"/>
              </a:rPr>
              <a:t>この一月の間の、あなたの「実践」は何ですか？実践＝挑戦でもあるので失敗も含みます。</a:t>
            </a:r>
          </a:p>
        </p:txBody>
      </p:sp>
      <p:sp>
        <p:nvSpPr>
          <p:cNvPr id="24" name="テキスト ボックス 4">
            <a:extLst>
              <a:ext uri="{FF2B5EF4-FFF2-40B4-BE49-F238E27FC236}">
                <a16:creationId xmlns:a16="http://schemas.microsoft.com/office/drawing/2014/main" id="{4E015E2F-4EC3-4B0C-B87B-432D7E0378FA}"/>
              </a:ext>
            </a:extLst>
          </p:cNvPr>
          <p:cNvSpPr txBox="1"/>
          <p:nvPr/>
        </p:nvSpPr>
        <p:spPr>
          <a:xfrm>
            <a:off x="625673" y="3811139"/>
            <a:ext cx="1958898" cy="2686692"/>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endParaRPr lang="en-US" altLang="ja-JP" sz="1800" kern="100" dirty="0">
              <a:effectLst/>
              <a:latin typeface="HGS行書体" panose="03000600000000000000" pitchFamily="66" charset="-128"/>
              <a:ea typeface="游明朝" panose="02020400000000000000" pitchFamily="18" charset="-128"/>
              <a:cs typeface="Times New Roman" panose="02020603050405020304" pitchFamily="18" charset="0"/>
            </a:endParaRPr>
          </a:p>
          <a:p>
            <a:pPr algn="just"/>
            <a:r>
              <a:rPr lang="en-US" altLang="ja-JP" sz="1800" kern="100" dirty="0">
                <a:effectLst/>
                <a:latin typeface="HGS行書体" panose="03000600000000000000" pitchFamily="66" charset="-128"/>
                <a:ea typeface="游明朝" panose="02020400000000000000" pitchFamily="18" charset="-128"/>
                <a:cs typeface="Times New Roman" panose="02020603050405020304" pitchFamily="18" charset="0"/>
              </a:rPr>
              <a:t> </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800" kern="100" dirty="0">
                <a:effectLst/>
                <a:latin typeface="HGS行書体" panose="03000600000000000000" pitchFamily="66" charset="-128"/>
                <a:ea typeface="游明朝" panose="02020400000000000000" pitchFamily="18" charset="-128"/>
                <a:cs typeface="Times New Roman" panose="02020603050405020304" pitchFamily="18" charset="0"/>
              </a:rPr>
              <a:t> </a:t>
            </a:r>
            <a:r>
              <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rPr>
              <a:t> </a:t>
            </a:r>
            <a:endParaRPr lang="ja-JP" altLang="ja-JP" sz="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rPr>
              <a:t> </a:t>
            </a:r>
          </a:p>
          <a:p>
            <a:pPr algn="just"/>
            <a:r>
              <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rPr>
              <a:t> </a:t>
            </a:r>
            <a:endParaRPr lang="ja-JP" altLang="ja-JP" sz="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rPr>
              <a:t> </a:t>
            </a:r>
            <a:endParaRPr lang="ja-JP" altLang="ja-JP" sz="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rPr>
              <a:t> </a:t>
            </a:r>
          </a:p>
          <a:p>
            <a:pPr algn="just"/>
            <a:endParaRPr lang="en-US" altLang="ja-JP" sz="800" kern="100" dirty="0">
              <a:latin typeface="HGS行書体" panose="03000600000000000000" pitchFamily="66" charset="-128"/>
              <a:ea typeface="游明朝" panose="02020400000000000000" pitchFamily="18" charset="-128"/>
              <a:cs typeface="Times New Roman" panose="02020603050405020304" pitchFamily="18" charset="0"/>
            </a:endParaRPr>
          </a:p>
          <a:p>
            <a:pPr algn="just"/>
            <a:endPar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endParaRPr>
          </a:p>
          <a:p>
            <a:pPr algn="just"/>
            <a:endParaRPr lang="en-US" altLang="ja-JP" sz="800" kern="100" dirty="0">
              <a:latin typeface="游明朝" panose="02020400000000000000" pitchFamily="18" charset="-128"/>
              <a:ea typeface="游明朝" panose="02020400000000000000" pitchFamily="18" charset="-128"/>
              <a:cs typeface="Times New Roman" panose="02020603050405020304" pitchFamily="18" charset="0"/>
            </a:endParaRPr>
          </a:p>
          <a:p>
            <a:pPr algn="just"/>
            <a:br>
              <a:rPr lang="en-US" altLang="ja-JP" sz="800" kern="100" dirty="0">
                <a:latin typeface="游明朝" panose="02020400000000000000" pitchFamily="18" charset="-128"/>
                <a:ea typeface="游明朝" panose="02020400000000000000" pitchFamily="18" charset="-128"/>
                <a:cs typeface="Times New Roman" panose="02020603050405020304" pitchFamily="18" charset="0"/>
              </a:rPr>
            </a:br>
            <a:endParaRPr lang="en-US" altLang="ja-JP" sz="800" kern="100" dirty="0">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en-US" sz="800" kern="100" dirty="0">
                <a:solidFill>
                  <a:srgbClr val="7030A0"/>
                </a:solidFill>
                <a:effectLst/>
                <a:latin typeface="游明朝" panose="02020400000000000000" pitchFamily="18" charset="-128"/>
                <a:ea typeface="ＭＳ Ｐゴシック" panose="020B0600070205080204" pitchFamily="50" charset="-128"/>
                <a:cs typeface="Times New Roman" panose="02020603050405020304" pitchFamily="18" charset="0"/>
              </a:rPr>
              <a:t>前回の</a:t>
            </a:r>
            <a:r>
              <a:rPr lang="ja-JP" altLang="en-US" sz="800" kern="100" dirty="0">
                <a:solidFill>
                  <a:srgbClr val="FF0000"/>
                </a:solidFill>
                <a:effectLst/>
                <a:latin typeface="游明朝" panose="02020400000000000000" pitchFamily="18" charset="-128"/>
                <a:ea typeface="ＭＳ Ｐゴシック" panose="020B0600070205080204" pitchFamily="50" charset="-128"/>
                <a:cs typeface="Times New Roman" panose="02020603050405020304" pitchFamily="18" charset="0"/>
              </a:rPr>
              <a:t>「生産性をいかに高めるか」</a:t>
            </a:r>
            <a:r>
              <a:rPr lang="ja-JP" altLang="en-US" sz="800" kern="100" dirty="0">
                <a:solidFill>
                  <a:srgbClr val="7030A0"/>
                </a:solidFill>
                <a:effectLst/>
                <a:latin typeface="游明朝" panose="02020400000000000000" pitchFamily="18" charset="-128"/>
                <a:ea typeface="ＭＳ Ｐゴシック" panose="020B0600070205080204" pitchFamily="50" charset="-128"/>
                <a:cs typeface="Times New Roman" panose="02020603050405020304" pitchFamily="18" charset="0"/>
              </a:rPr>
              <a:t>から今回までの間に、前回の学びや気づきについて実践したことをご記入ください。大きなことはなくとも、小さな取り組みを箇条書きで拾っていってください。</a:t>
            </a:r>
            <a:endParaRPr lang="en-US" altLang="ja-JP" sz="800" kern="100" dirty="0">
              <a:solidFill>
                <a:srgbClr val="7030A0"/>
              </a:solidFill>
              <a:effectLst/>
              <a:latin typeface="游明朝" panose="02020400000000000000" pitchFamily="18" charset="-128"/>
              <a:ea typeface="ＭＳ Ｐゴシック" panose="020B0600070205080204" pitchFamily="50" charset="-128"/>
              <a:cs typeface="Times New Roman" panose="02020603050405020304" pitchFamily="18" charset="0"/>
            </a:endParaRPr>
          </a:p>
          <a:p>
            <a:pPr algn="just"/>
            <a:r>
              <a:rPr lang="ja-JP" altLang="en-US" sz="800" kern="100" dirty="0">
                <a:solidFill>
                  <a:srgbClr val="7030A0"/>
                </a:solidFill>
                <a:effectLst/>
                <a:latin typeface="游明朝" panose="02020400000000000000" pitchFamily="18" charset="-128"/>
                <a:ea typeface="ＭＳ Ｐゴシック" panose="020B0600070205080204" pitchFamily="50" charset="-128"/>
                <a:cs typeface="Times New Roman" panose="02020603050405020304" pitchFamily="18" charset="0"/>
              </a:rPr>
              <a:t>（肯定的振り返りをしてください。）</a:t>
            </a:r>
          </a:p>
        </p:txBody>
      </p:sp>
    </p:spTree>
    <p:extLst>
      <p:ext uri="{BB962C8B-B14F-4D97-AF65-F5344CB8AC3E}">
        <p14:creationId xmlns:p14="http://schemas.microsoft.com/office/powerpoint/2010/main" val="18630326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CC80C7C-6FD8-4D87-B7C3-22FF3929D4BE}"/>
              </a:ext>
            </a:extLst>
          </p:cNvPr>
          <p:cNvSpPr>
            <a:spLocks noGrp="1"/>
          </p:cNvSpPr>
          <p:nvPr>
            <p:ph type="title"/>
          </p:nvPr>
        </p:nvSpPr>
        <p:spPr>
          <a:xfrm>
            <a:off x="628650" y="365127"/>
            <a:ext cx="7886700" cy="454024"/>
          </a:xfrm>
        </p:spPr>
        <p:txBody>
          <a:bodyPr>
            <a:normAutofit/>
          </a:bodyPr>
          <a:lstStyle/>
          <a:p>
            <a:r>
              <a:rPr lang="en-US" altLang="ja-JP" sz="1800" u="sng" kern="100" dirty="0">
                <a:solidFill>
                  <a:schemeClr val="accent2"/>
                </a:solidFill>
                <a:latin typeface="游明朝" panose="02020400000000000000" pitchFamily="18" charset="-128"/>
                <a:ea typeface="HGP創英ﾌﾟﾚｾﾞﾝｽEB" panose="02020800000000000000" pitchFamily="18" charset="-128"/>
                <a:cs typeface="Times New Roman" panose="02020603050405020304" pitchFamily="18" charset="0"/>
              </a:rPr>
              <a:t>8⃣</a:t>
            </a:r>
            <a:r>
              <a:rPr lang="ja-JP" altLang="en-US" sz="1800" u="sng" kern="100" dirty="0">
                <a:solidFill>
                  <a:schemeClr val="accent2"/>
                </a:solidFill>
                <a:latin typeface="游明朝" panose="02020400000000000000" pitchFamily="18" charset="-128"/>
                <a:ea typeface="HGP創英ﾌﾟﾚｾﾞﾝｽEB" panose="02020800000000000000" pitchFamily="18" charset="-128"/>
                <a:cs typeface="Times New Roman" panose="02020603050405020304" pitchFamily="18" charset="0"/>
              </a:rPr>
              <a:t> </a:t>
            </a:r>
            <a:r>
              <a:rPr lang="ja-JP" altLang="en-US" sz="1800" u="sng" kern="100" dirty="0">
                <a:solidFill>
                  <a:schemeClr val="accent2"/>
                </a:solidFill>
                <a:effectLst/>
                <a:latin typeface="游明朝" panose="02020400000000000000" pitchFamily="18" charset="-128"/>
                <a:ea typeface="HGP創英ﾌﾟﾚｾﾞﾝｽEB" panose="02020800000000000000" pitchFamily="18" charset="-128"/>
                <a:cs typeface="Times New Roman" panose="02020603050405020304" pitchFamily="18" charset="0"/>
              </a:rPr>
              <a:t>貢献を重視する</a:t>
            </a:r>
            <a:r>
              <a:rPr lang="ja-JP" altLang="ja-JP" sz="1800" u="sng" dirty="0">
                <a:solidFill>
                  <a:schemeClr val="accent2"/>
                </a:solidFill>
                <a:effectLst/>
                <a:ea typeface="HGP創英ﾌﾟﾚｾﾞﾝｽEB" panose="02020800000000000000" pitchFamily="18" charset="-128"/>
                <a:cs typeface="Times New Roman" panose="02020603050405020304" pitchFamily="18" charset="0"/>
              </a:rPr>
              <a:t>　</a:t>
            </a:r>
            <a:r>
              <a:rPr lang="en-US" altLang="ja-JP" sz="1800" u="sng" dirty="0">
                <a:solidFill>
                  <a:schemeClr val="accent2"/>
                </a:solidFill>
                <a:effectLst/>
                <a:ea typeface="HGP創英ﾌﾟﾚｾﾞﾝｽEB" panose="02020800000000000000" pitchFamily="18" charset="-128"/>
                <a:cs typeface="Times New Roman" panose="02020603050405020304" pitchFamily="18" charset="0"/>
              </a:rPr>
              <a:t>Part2</a:t>
            </a:r>
            <a:r>
              <a:rPr lang="ja-JP" altLang="ja-JP" sz="1800" u="sng" dirty="0">
                <a:solidFill>
                  <a:schemeClr val="accent2"/>
                </a:solidFill>
                <a:effectLst/>
                <a:ea typeface="HGP創英ﾌﾟﾚｾﾞﾝｽEB" panose="02020800000000000000" pitchFamily="18" charset="-128"/>
                <a:cs typeface="Times New Roman" panose="02020603050405020304" pitchFamily="18" charset="0"/>
              </a:rPr>
              <a:t>　第</a:t>
            </a:r>
            <a:r>
              <a:rPr lang="ja-JP" altLang="en-US" sz="1800" u="sng" dirty="0">
                <a:solidFill>
                  <a:schemeClr val="accent2"/>
                </a:solidFill>
                <a:ea typeface="HGP創英ﾌﾟﾚｾﾞﾝｽEB" panose="02020800000000000000" pitchFamily="18" charset="-128"/>
                <a:cs typeface="Times New Roman" panose="02020603050405020304" pitchFamily="18" charset="0"/>
              </a:rPr>
              <a:t>３</a:t>
            </a:r>
            <a:r>
              <a:rPr lang="ja-JP" altLang="ja-JP" sz="1800" u="sng" dirty="0">
                <a:solidFill>
                  <a:schemeClr val="accent2"/>
                </a:solidFill>
                <a:effectLst/>
                <a:ea typeface="HGP創英ﾌﾟﾚｾﾞﾝｽEB" panose="02020800000000000000" pitchFamily="18" charset="-128"/>
                <a:cs typeface="Times New Roman" panose="02020603050405020304" pitchFamily="18" charset="0"/>
              </a:rPr>
              <a:t>章</a:t>
            </a:r>
            <a:endParaRPr kumimoji="1" lang="ja-JP" altLang="en-US" sz="1200" dirty="0">
              <a:solidFill>
                <a:schemeClr val="accent2"/>
              </a:solidFill>
            </a:endParaRPr>
          </a:p>
        </p:txBody>
      </p:sp>
      <p:sp>
        <p:nvSpPr>
          <p:cNvPr id="3" name="テキスト ボックス 2">
            <a:extLst>
              <a:ext uri="{FF2B5EF4-FFF2-40B4-BE49-F238E27FC236}">
                <a16:creationId xmlns:a16="http://schemas.microsoft.com/office/drawing/2014/main" id="{48110C2C-DF09-4F45-A5B7-0B7A9A901C66}"/>
              </a:ext>
            </a:extLst>
          </p:cNvPr>
          <p:cNvSpPr txBox="1"/>
          <p:nvPr/>
        </p:nvSpPr>
        <p:spPr>
          <a:xfrm>
            <a:off x="628650" y="1571625"/>
            <a:ext cx="184731" cy="369332"/>
          </a:xfrm>
          <a:prstGeom prst="rect">
            <a:avLst/>
          </a:prstGeom>
          <a:noFill/>
        </p:spPr>
        <p:txBody>
          <a:bodyPr wrap="none" rtlCol="0">
            <a:spAutoFit/>
          </a:bodyPr>
          <a:lstStyle/>
          <a:p>
            <a:endParaRPr kumimoji="1" lang="ja-JP" altLang="en-US" dirty="0"/>
          </a:p>
        </p:txBody>
      </p:sp>
      <p:sp>
        <p:nvSpPr>
          <p:cNvPr id="6" name="Rectangle 4">
            <a:extLst>
              <a:ext uri="{FF2B5EF4-FFF2-40B4-BE49-F238E27FC236}">
                <a16:creationId xmlns:a16="http://schemas.microsoft.com/office/drawing/2014/main" id="{CCBFBA1F-DEF6-4C85-B819-20413D075593}"/>
              </a:ext>
            </a:extLst>
          </p:cNvPr>
          <p:cNvSpPr>
            <a:spLocks noChangeArrowheads="1"/>
          </p:cNvSpPr>
          <p:nvPr/>
        </p:nvSpPr>
        <p:spPr bwMode="auto">
          <a:xfrm>
            <a:off x="385762" y="740626"/>
            <a:ext cx="8372475"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ja-JP" altLang="en-US" sz="1200" b="1" u="sng"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〇</a:t>
            </a:r>
            <a:r>
              <a:rPr lang="en-US" altLang="ja-JP" sz="1200" b="1" u="sng"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a:t>
            </a:r>
            <a:r>
              <a:rPr lang="ja-JP" altLang="en-US" sz="1200" b="1" u="sng"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 シニアパートナーの教訓 ～ </a:t>
            </a:r>
            <a:r>
              <a:rPr lang="ja-JP" altLang="en-US" sz="1200" b="1" u="sng" kern="100" dirty="0">
                <a:solidFill>
                  <a:schemeClr val="accent2"/>
                </a:solidFill>
                <a:effectLst/>
                <a:latin typeface="BIZ UDP明朝 Medium" panose="02020500000000000000" pitchFamily="18" charset="-128"/>
                <a:ea typeface="BIZ UDP明朝 Medium" panose="02020500000000000000" pitchFamily="18" charset="-128"/>
                <a:cs typeface="Times New Roman" panose="02020603050405020304" pitchFamily="18" charset="0"/>
              </a:rPr>
              <a:t>新しい仕事が要求するものを考える</a:t>
            </a:r>
            <a:r>
              <a:rPr lang="ja-JP" altLang="en-US" sz="1200" b="1" u="sng"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 </a:t>
            </a:r>
            <a:r>
              <a:rPr lang="en-US" altLang="ja-JP" sz="1200" b="1" u="sng"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a:t>
            </a:r>
            <a:r>
              <a:rPr lang="ja-JP" altLang="en-US" sz="1200" b="1" u="sng"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を進化させる</a:t>
            </a:r>
          </a:p>
          <a:p>
            <a:pPr algn="l"/>
            <a:r>
              <a:rPr lang="ja-JP" altLang="en-US"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　「新しい任務で成功するうえで必要なことは、卓越した知識や卓越した際のではない。それは新しい任務が要求するもの、新しい挑戦、仕事、課題において重要なことに集中することである。（</a:t>
            </a:r>
            <a:r>
              <a:rPr lang="en-US" altLang="ja-JP"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P.105</a:t>
            </a:r>
            <a:r>
              <a:rPr lang="ja-JP" altLang="en-US"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）」という記述を実践に移すには、</a:t>
            </a:r>
            <a:r>
              <a:rPr lang="ja-JP" altLang="en-US" sz="1000" kern="100" dirty="0">
                <a:solidFill>
                  <a:schemeClr val="accent2"/>
                </a:solidFill>
                <a:effectLst/>
                <a:latin typeface="BIZ UDP明朝 Medium" panose="02020500000000000000" pitchFamily="18" charset="-128"/>
                <a:ea typeface="BIZ UDP明朝 Medium" panose="02020500000000000000" pitchFamily="18" charset="-128"/>
                <a:cs typeface="Times New Roman" panose="02020603050405020304" pitchFamily="18" charset="0"/>
              </a:rPr>
              <a:t>「貢献」を考える原理原則</a:t>
            </a:r>
            <a:r>
              <a:rPr lang="ja-JP" altLang="en-US"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を知っておかなければなりません。ご自身に最も期待されている仕事は何か、考える道標にしましょう。</a:t>
            </a:r>
          </a:p>
          <a:p>
            <a:pPr algn="l"/>
            <a:r>
              <a:rPr lang="ja-JP" altLang="en-US" sz="1200" b="1" u="sng"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〇成果をあげる</a:t>
            </a:r>
            <a:r>
              <a:rPr lang="en-US" altLang="ja-JP" sz="1200" b="1" u="sng"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5</a:t>
            </a:r>
            <a:r>
              <a:rPr lang="ja-JP" altLang="en-US" sz="1200" b="1" u="sng"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つの能力の一つ</a:t>
            </a:r>
          </a:p>
          <a:p>
            <a:pPr algn="l"/>
            <a:r>
              <a:rPr lang="ja-JP" altLang="en-US"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　前回の「なぜ成果があがらないのか」では「成果をあげる能力」について触れました。これは、</a:t>
            </a:r>
            <a:r>
              <a:rPr lang="en-US" altLang="ja-JP"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a:t>
            </a:r>
            <a:r>
              <a:rPr lang="ja-JP" altLang="en-US"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経営者の条件</a:t>
            </a:r>
            <a:r>
              <a:rPr lang="en-US" altLang="ja-JP"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a:t>
            </a:r>
            <a:r>
              <a:rPr lang="ja-JP" altLang="en-US"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では「成果をあげる</a:t>
            </a:r>
            <a:r>
              <a:rPr lang="en-US" altLang="ja-JP"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5</a:t>
            </a:r>
            <a:r>
              <a:rPr lang="ja-JP" altLang="en-US"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つの能力」とされ、同書の章立て・骨格ともなっているものです。ちなみにそれは①</a:t>
            </a:r>
            <a:r>
              <a:rPr lang="en-US" altLang="ja-JP"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a:t>
            </a:r>
            <a:r>
              <a:rPr lang="ja-JP" altLang="en-US"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時間“を管理する　②</a:t>
            </a:r>
            <a:r>
              <a:rPr lang="en-US" altLang="ja-JP"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a:t>
            </a:r>
            <a:r>
              <a:rPr lang="ja-JP" altLang="en-US"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貢献”を重視する　③自らの</a:t>
            </a:r>
            <a:r>
              <a:rPr lang="en-US" altLang="ja-JP"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a:t>
            </a:r>
            <a:r>
              <a:rPr lang="ja-JP" altLang="en-US"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強み</a:t>
            </a:r>
            <a:r>
              <a:rPr lang="en-US" altLang="ja-JP"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a:t>
            </a:r>
            <a:r>
              <a:rPr lang="ja-JP" altLang="en-US"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を知る、生かす　④最も重要なことに</a:t>
            </a:r>
            <a:r>
              <a:rPr lang="en-US" altLang="ja-JP"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a:t>
            </a:r>
            <a:r>
              <a:rPr lang="ja-JP" altLang="en-US"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集中</a:t>
            </a:r>
            <a:r>
              <a:rPr lang="en-US" altLang="ja-JP"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a:t>
            </a:r>
            <a:r>
              <a:rPr lang="ja-JP" altLang="en-US"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する　⑤成果のあがる</a:t>
            </a:r>
            <a:r>
              <a:rPr lang="en-US" altLang="ja-JP"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a:t>
            </a:r>
            <a:r>
              <a:rPr lang="ja-JP" altLang="en-US"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意思決定</a:t>
            </a:r>
            <a:r>
              <a:rPr lang="en-US" altLang="ja-JP"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a:t>
            </a:r>
            <a:r>
              <a:rPr lang="ja-JP" altLang="en-US"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をする　の</a:t>
            </a:r>
            <a:r>
              <a:rPr lang="en-US" altLang="ja-JP"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5</a:t>
            </a:r>
            <a:r>
              <a:rPr lang="ja-JP" altLang="en-US"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つです。なお、このうちの①③④は、このコースの前半で取り上げています。この機会に改めて振り返ってみましょう。</a:t>
            </a:r>
            <a:endParaRPr lang="en-US" altLang="ja-JP" sz="1000" kern="100" dirty="0">
              <a:solidFill>
                <a:schemeClr val="tx1">
                  <a:lumMod val="95000"/>
                  <a:lumOff val="5000"/>
                </a:schemeClr>
              </a:solidFill>
              <a:effectLst/>
              <a:latin typeface="BIZ UDP明朝 Medium" panose="02020500000000000000" pitchFamily="18" charset="-128"/>
              <a:ea typeface="BIZ UDP明朝 Medium" panose="02020500000000000000" pitchFamily="18" charset="-128"/>
              <a:cs typeface="Times New Roman" panose="02020603050405020304" pitchFamily="18" charset="0"/>
            </a:endParaRPr>
          </a:p>
          <a:p>
            <a:pPr algn="l"/>
            <a:r>
              <a:rPr lang="ja-JP" altLang="en-US" sz="1200" b="1" u="sng"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〇プロとしての常に読み返したい章</a:t>
            </a:r>
          </a:p>
          <a:p>
            <a:pPr algn="l"/>
            <a:r>
              <a:rPr lang="ja-JP" altLang="en-US"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　私たちは、それまでの自分の仕事の実績がある人ほど、それまでの仕事の仕方や仕事の内容にこだわりがちです。過去の仕事ではなく、いまの仕事に取り組むために、こだわりを捨てて取り組むだけの誇りと自信を、プロフェッショナルの覚悟として身につけていきたいところです。</a:t>
            </a:r>
          </a:p>
        </p:txBody>
      </p:sp>
      <p:sp>
        <p:nvSpPr>
          <p:cNvPr id="7" name="テキスト ボックス 6">
            <a:extLst>
              <a:ext uri="{FF2B5EF4-FFF2-40B4-BE49-F238E27FC236}">
                <a16:creationId xmlns:a16="http://schemas.microsoft.com/office/drawing/2014/main" id="{BC7FDE33-D180-425F-BA71-7F4BE7AEC6EA}"/>
              </a:ext>
            </a:extLst>
          </p:cNvPr>
          <p:cNvSpPr txBox="1"/>
          <p:nvPr/>
        </p:nvSpPr>
        <p:spPr>
          <a:xfrm>
            <a:off x="5261564" y="125513"/>
            <a:ext cx="3876382" cy="307777"/>
          </a:xfrm>
          <a:prstGeom prst="rect">
            <a:avLst/>
          </a:prstGeom>
          <a:noFill/>
        </p:spPr>
        <p:txBody>
          <a:bodyPr wrap="none" rtlCol="0">
            <a:spAutoFit/>
          </a:bodyPr>
          <a:lstStyle/>
          <a:p>
            <a:r>
              <a:rPr lang="ja-JP" altLang="ja-JP" sz="1400" kern="100" dirty="0">
                <a:solidFill>
                  <a:srgbClr val="ED7D31"/>
                </a:solidFill>
                <a:effectLst/>
                <a:latin typeface="游明朝" panose="02020400000000000000" pitchFamily="18" charset="-128"/>
                <a:ea typeface="BIZ UDP明朝 Medium" panose="02020500000000000000" pitchFamily="18" charset="-128"/>
                <a:cs typeface="Times New Roman" panose="02020603050405020304" pitchFamily="18" charset="0"/>
              </a:rPr>
              <a:t>＊＊ </a:t>
            </a:r>
            <a:r>
              <a:rPr lang="ja-JP" altLang="ja-JP" sz="1400" kern="100" dirty="0">
                <a:solidFill>
                  <a:srgbClr val="ED7D31"/>
                </a:solidFill>
                <a:effectLst/>
                <a:latin typeface="游明朝" panose="02020400000000000000" pitchFamily="18" charset="-128"/>
                <a:ea typeface="HGP創英角ｺﾞｼｯｸUB" panose="020B0900000000000000" pitchFamily="50" charset="-128"/>
                <a:cs typeface="Times New Roman" panose="02020603050405020304" pitchFamily="18" charset="0"/>
              </a:rPr>
              <a:t>読書会参加日（</a:t>
            </a:r>
            <a:r>
              <a:rPr lang="ja-JP" altLang="en-US" sz="1400" kern="100" dirty="0">
                <a:solidFill>
                  <a:srgbClr val="ED7D31"/>
                </a:solidFill>
                <a:latin typeface="HGS行書体" panose="03000600000000000000" pitchFamily="66" charset="-128"/>
                <a:ea typeface="游明朝" panose="02020400000000000000" pitchFamily="18" charset="-128"/>
                <a:cs typeface="Times New Roman" panose="02020603050405020304" pitchFamily="18" charset="0"/>
              </a:rPr>
              <a:t>　　　</a:t>
            </a:r>
            <a:r>
              <a:rPr lang="ja-JP" altLang="ja-JP" sz="1400" kern="100" dirty="0">
                <a:solidFill>
                  <a:srgbClr val="ED7D31"/>
                </a:solidFill>
                <a:effectLst/>
                <a:latin typeface="游明朝" panose="02020400000000000000" pitchFamily="18" charset="-128"/>
                <a:ea typeface="HGP創英角ｺﾞｼｯｸUB" panose="020B0900000000000000" pitchFamily="50" charset="-128"/>
                <a:cs typeface="Times New Roman" panose="02020603050405020304" pitchFamily="18" charset="0"/>
              </a:rPr>
              <a:t>年</a:t>
            </a:r>
            <a:r>
              <a:rPr lang="ja-JP" altLang="en-US" sz="1400" kern="100" dirty="0">
                <a:solidFill>
                  <a:srgbClr val="ED7D31"/>
                </a:solidFill>
                <a:effectLst/>
                <a:latin typeface="游明朝" panose="02020400000000000000" pitchFamily="18" charset="-128"/>
                <a:ea typeface="HGP創英角ｺﾞｼｯｸUB" panose="020B0900000000000000" pitchFamily="50" charset="-128"/>
                <a:cs typeface="Times New Roman" panose="02020603050405020304" pitchFamily="18" charset="0"/>
              </a:rPr>
              <a:t>　　</a:t>
            </a:r>
            <a:r>
              <a:rPr lang="ja-JP" altLang="ja-JP" sz="1400" kern="100" dirty="0">
                <a:solidFill>
                  <a:srgbClr val="ED7D31"/>
                </a:solidFill>
                <a:effectLst/>
                <a:latin typeface="游明朝" panose="02020400000000000000" pitchFamily="18" charset="-128"/>
                <a:ea typeface="HGP創英角ｺﾞｼｯｸUB" panose="020B0900000000000000" pitchFamily="50" charset="-128"/>
                <a:cs typeface="Times New Roman" panose="02020603050405020304" pitchFamily="18" charset="0"/>
              </a:rPr>
              <a:t>月</a:t>
            </a:r>
            <a:r>
              <a:rPr lang="ja-JP" altLang="en-US" sz="1400" kern="100" dirty="0">
                <a:solidFill>
                  <a:srgbClr val="ED7D31"/>
                </a:solidFill>
                <a:effectLst/>
                <a:latin typeface="游明朝" panose="02020400000000000000" pitchFamily="18" charset="-128"/>
                <a:ea typeface="HGP創英角ｺﾞｼｯｸUB" panose="020B0900000000000000" pitchFamily="50" charset="-128"/>
                <a:cs typeface="Times New Roman" panose="02020603050405020304" pitchFamily="18" charset="0"/>
              </a:rPr>
              <a:t>　　</a:t>
            </a:r>
            <a:r>
              <a:rPr lang="ja-JP" altLang="ja-JP" sz="1400" kern="100" dirty="0">
                <a:solidFill>
                  <a:srgbClr val="ED7D31"/>
                </a:solidFill>
                <a:effectLst/>
                <a:latin typeface="游明朝" panose="02020400000000000000" pitchFamily="18" charset="-128"/>
                <a:ea typeface="HGP創英角ｺﾞｼｯｸUB" panose="020B0900000000000000" pitchFamily="50" charset="-128"/>
                <a:cs typeface="Times New Roman" panose="02020603050405020304" pitchFamily="18" charset="0"/>
              </a:rPr>
              <a:t>日）　</a:t>
            </a:r>
            <a:r>
              <a:rPr lang="ja-JP" altLang="ja-JP" sz="1400" kern="100" dirty="0">
                <a:solidFill>
                  <a:srgbClr val="ED7D31"/>
                </a:solidFill>
                <a:effectLst/>
                <a:latin typeface="游明朝" panose="02020400000000000000" pitchFamily="18" charset="-128"/>
                <a:ea typeface="BIZ UDP明朝 Medium" panose="02020500000000000000" pitchFamily="18" charset="-128"/>
                <a:cs typeface="Times New Roman" panose="02020603050405020304" pitchFamily="18" charset="0"/>
              </a:rPr>
              <a:t>＊＊</a:t>
            </a:r>
            <a:endPar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11" name="テキスト ボックス 10">
            <a:extLst>
              <a:ext uri="{FF2B5EF4-FFF2-40B4-BE49-F238E27FC236}">
                <a16:creationId xmlns:a16="http://schemas.microsoft.com/office/drawing/2014/main" id="{8B2DA0D0-A37D-4B94-B571-FA7BCAE3D8FD}"/>
              </a:ext>
            </a:extLst>
          </p:cNvPr>
          <p:cNvSpPr txBox="1"/>
          <p:nvPr/>
        </p:nvSpPr>
        <p:spPr>
          <a:xfrm>
            <a:off x="1982789" y="2709959"/>
            <a:ext cx="2635658" cy="369332"/>
          </a:xfrm>
          <a:prstGeom prst="rect">
            <a:avLst/>
          </a:prstGeom>
          <a:noFill/>
        </p:spPr>
        <p:txBody>
          <a:bodyPr wrap="none" rtlCol="0">
            <a:spAutoFit/>
          </a:bodyPr>
          <a:lstStyle/>
          <a:p>
            <a:r>
              <a:rPr lang="ja-JP" altLang="ja-JP" sz="1800" b="1" dirty="0">
                <a:solidFill>
                  <a:schemeClr val="accent2"/>
                </a:solidFill>
                <a:effectLst/>
                <a:ea typeface="HGP創英角ｺﾞｼｯｸUB" panose="020B0900000000000000" pitchFamily="50" charset="-128"/>
                <a:cs typeface="Times New Roman" panose="02020603050405020304" pitchFamily="18" charset="0"/>
              </a:rPr>
              <a:t>〇読書会に参加する前に</a:t>
            </a:r>
            <a:endParaRPr kumimoji="1" lang="ja-JP" altLang="en-US" dirty="0">
              <a:solidFill>
                <a:schemeClr val="accent2"/>
              </a:solidFill>
            </a:endParaRPr>
          </a:p>
        </p:txBody>
      </p:sp>
      <p:sp>
        <p:nvSpPr>
          <p:cNvPr id="12" name="四角形: 角を丸くする 11">
            <a:extLst>
              <a:ext uri="{FF2B5EF4-FFF2-40B4-BE49-F238E27FC236}">
                <a16:creationId xmlns:a16="http://schemas.microsoft.com/office/drawing/2014/main" id="{CEFE2B1B-FB61-4870-BB2E-CF670A1FB4B2}"/>
              </a:ext>
            </a:extLst>
          </p:cNvPr>
          <p:cNvSpPr/>
          <p:nvPr/>
        </p:nvSpPr>
        <p:spPr>
          <a:xfrm>
            <a:off x="4916066" y="3583345"/>
            <a:ext cx="1958897" cy="2934799"/>
          </a:xfrm>
          <a:prstGeom prst="round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a:extLst>
              <a:ext uri="{FF2B5EF4-FFF2-40B4-BE49-F238E27FC236}">
                <a16:creationId xmlns:a16="http://schemas.microsoft.com/office/drawing/2014/main" id="{40C0DCD6-2D47-4B7E-807B-0DC228257958}"/>
              </a:ext>
            </a:extLst>
          </p:cNvPr>
          <p:cNvSpPr txBox="1"/>
          <p:nvPr/>
        </p:nvSpPr>
        <p:spPr>
          <a:xfrm>
            <a:off x="4617540" y="2706292"/>
            <a:ext cx="2457724" cy="369332"/>
          </a:xfrm>
          <a:prstGeom prst="rect">
            <a:avLst/>
          </a:prstGeom>
          <a:noFill/>
        </p:spPr>
        <p:txBody>
          <a:bodyPr wrap="none" rtlCol="0">
            <a:spAutoFit/>
          </a:bodyPr>
          <a:lstStyle/>
          <a:p>
            <a:r>
              <a:rPr lang="ja-JP" altLang="ja-JP" sz="1800" kern="100" dirty="0">
                <a:effectLst/>
                <a:latin typeface="游明朝" panose="02020400000000000000" pitchFamily="18" charset="-128"/>
                <a:ea typeface="HGP創英角ｺﾞｼｯｸUB" panose="020B0900000000000000" pitchFamily="50" charset="-128"/>
                <a:cs typeface="Times New Roman" panose="02020603050405020304" pitchFamily="18" charset="0"/>
              </a:rPr>
              <a:t>■読書会参加の最後に</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14" name="テキスト ボックス 13">
            <a:extLst>
              <a:ext uri="{FF2B5EF4-FFF2-40B4-BE49-F238E27FC236}">
                <a16:creationId xmlns:a16="http://schemas.microsoft.com/office/drawing/2014/main" id="{034EBBB6-39DF-4892-ABF2-C73D783471FB}"/>
              </a:ext>
            </a:extLst>
          </p:cNvPr>
          <p:cNvSpPr txBox="1"/>
          <p:nvPr/>
        </p:nvSpPr>
        <p:spPr>
          <a:xfrm>
            <a:off x="4866953" y="3075844"/>
            <a:ext cx="1958898" cy="600164"/>
          </a:xfrm>
          <a:prstGeom prst="rect">
            <a:avLst/>
          </a:prstGeom>
          <a:solidFill>
            <a:schemeClr val="accent6">
              <a:lumMod val="40000"/>
              <a:lumOff val="60000"/>
            </a:schemeClr>
          </a:solidFill>
        </p:spPr>
        <p:txBody>
          <a:bodyPr wrap="square" rtlCol="0">
            <a:spAutoFit/>
          </a:bodyPr>
          <a:lstStyle/>
          <a:p>
            <a:r>
              <a:rPr kumimoji="1" lang="ja-JP" altLang="en-US" sz="1100" dirty="0">
                <a:latin typeface="HGP創英角ｺﾞｼｯｸUB" panose="020B0900000000000000" pitchFamily="50" charset="-128"/>
                <a:ea typeface="HGP創英角ｺﾞｼｯｸUB" panose="020B0900000000000000" pitchFamily="50" charset="-128"/>
              </a:rPr>
              <a:t>他の人の発言も含めて、気に入った、あるいは気になったワンフレーズは何ですか？</a:t>
            </a:r>
          </a:p>
        </p:txBody>
      </p:sp>
      <p:sp>
        <p:nvSpPr>
          <p:cNvPr id="15" name="テキスト ボックス 5">
            <a:extLst>
              <a:ext uri="{FF2B5EF4-FFF2-40B4-BE49-F238E27FC236}">
                <a16:creationId xmlns:a16="http://schemas.microsoft.com/office/drawing/2014/main" id="{A21B5B6B-7D56-4B6F-A22D-6F8471091CF9}"/>
              </a:ext>
            </a:extLst>
          </p:cNvPr>
          <p:cNvSpPr txBox="1"/>
          <p:nvPr/>
        </p:nvSpPr>
        <p:spPr>
          <a:xfrm>
            <a:off x="4933959" y="3784832"/>
            <a:ext cx="1958897" cy="2577868"/>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1100" kern="100" dirty="0">
              <a:solidFill>
                <a:sysClr val="windowText" lastClr="000000"/>
              </a:solidFill>
              <a:latin typeface="游明朝" panose="02020400000000000000" pitchFamily="18" charset="-128"/>
              <a:ea typeface="HGS行書体" panose="03000600000000000000" pitchFamily="66"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en-US" altLang="ja-JP" sz="1100" b="0" i="0" u="none" strike="noStrike" kern="100" cap="none" spc="0" normalizeH="0" baseline="0" noProof="0" dirty="0">
              <a:ln>
                <a:noFill/>
              </a:ln>
              <a:solidFill>
                <a:sysClr val="windowText" lastClr="000000"/>
              </a:solidFill>
              <a:effectLst/>
              <a:uLnTx/>
              <a:uFillTx/>
              <a:latin typeface="游明朝" panose="02020400000000000000" pitchFamily="18" charset="-128"/>
              <a:ea typeface="HGS行書体" panose="03000600000000000000" pitchFamily="66"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1100" kern="100" dirty="0">
              <a:solidFill>
                <a:sysClr val="windowText" lastClr="000000"/>
              </a:solidFill>
              <a:latin typeface="游明朝" panose="02020400000000000000" pitchFamily="18" charset="-128"/>
              <a:ea typeface="HGS行書体" panose="03000600000000000000" pitchFamily="66"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en-US" altLang="ja-JP" sz="1100" b="0" i="0" u="none" strike="noStrike" kern="100" cap="none" spc="0" normalizeH="0" baseline="0" noProof="0" dirty="0">
              <a:ln>
                <a:noFill/>
              </a:ln>
              <a:solidFill>
                <a:sysClr val="windowText" lastClr="000000"/>
              </a:solidFill>
              <a:effectLst/>
              <a:uLnTx/>
              <a:uFillTx/>
              <a:latin typeface="游明朝" panose="02020400000000000000" pitchFamily="18" charset="-128"/>
              <a:ea typeface="HGS行書体" panose="03000600000000000000" pitchFamily="66"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1100" kern="100" dirty="0">
              <a:solidFill>
                <a:sysClr val="windowText" lastClr="000000"/>
              </a:solidFill>
              <a:latin typeface="游明朝" panose="02020400000000000000" pitchFamily="18" charset="-128"/>
              <a:ea typeface="HGS行書体" panose="03000600000000000000" pitchFamily="66"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en-US" altLang="ja-JP" sz="1100" b="0" i="0" u="none" strike="noStrike" kern="100" cap="none" spc="0" normalizeH="0" baseline="0" noProof="0" dirty="0">
              <a:ln>
                <a:noFill/>
              </a:ln>
              <a:solidFill>
                <a:sysClr val="windowText" lastClr="000000"/>
              </a:solidFill>
              <a:effectLst/>
              <a:uLnTx/>
              <a:uFillTx/>
              <a:latin typeface="游明朝" panose="02020400000000000000" pitchFamily="18" charset="-128"/>
              <a:ea typeface="HGS行書体" panose="03000600000000000000" pitchFamily="66"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1100" kern="100" dirty="0">
              <a:solidFill>
                <a:sysClr val="windowText" lastClr="000000"/>
              </a:solidFill>
              <a:latin typeface="游明朝" panose="02020400000000000000" pitchFamily="18" charset="-128"/>
              <a:ea typeface="HGS行書体" panose="03000600000000000000" pitchFamily="66"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en-US" altLang="ja-JP" sz="1050" b="0" i="0" u="none" strike="noStrike" kern="100" cap="none" spc="0" normalizeH="0" baseline="0" noProof="0" dirty="0">
              <a:ln>
                <a:noFill/>
              </a:ln>
              <a:solidFill>
                <a:sysClr val="windowText" lastClr="000000"/>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1050" kern="100" dirty="0">
              <a:solidFill>
                <a:sysClr val="windowText" lastClr="000000"/>
              </a:solidFill>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en-US" altLang="ja-JP" sz="1050" b="0" i="0" u="none" strike="noStrike" kern="100" cap="none" spc="0" normalizeH="0" baseline="0" noProof="0" dirty="0">
              <a:ln>
                <a:noFill/>
              </a:ln>
              <a:solidFill>
                <a:sysClr val="windowText" lastClr="000000"/>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en-US" altLang="ja-JP" sz="1050" b="0" i="0" u="none" strike="noStrike" kern="100" cap="none" spc="0" normalizeH="0" baseline="0" noProof="0" dirty="0">
              <a:ln>
                <a:noFill/>
              </a:ln>
              <a:solidFill>
                <a:sysClr val="windowText" lastClr="000000"/>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ja-JP" altLang="en-US" sz="1050" b="0" i="0" u="none" strike="noStrike" kern="100" cap="none" spc="0" normalizeH="0" baseline="0" noProof="0" dirty="0">
              <a:ln>
                <a:noFill/>
              </a:ln>
              <a:solidFill>
                <a:sysClr val="windowText" lastClr="000000"/>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r>
              <a:rPr kumimoji="0" lang="ja-JP" altLang="en-US" sz="800" b="0" i="0" u="none" strike="noStrike" kern="100" cap="none" spc="0" normalizeH="0" baseline="0" noProof="0" dirty="0">
                <a:ln>
                  <a:noFill/>
                </a:ln>
                <a:solidFill>
                  <a:srgbClr val="7030A0"/>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（レベルアップ）読書会の中での記憶をたどることで、より一層記憶の力を高めることができます。何が記憶に残ったかを思い出すことで、今日の読書会全体を俯瞰してみましょう！</a:t>
            </a:r>
            <a:endParaRPr kumimoji="0" lang="ja-JP" altLang="en-US" sz="1050" b="0" i="0" u="none" strike="noStrike" kern="100" cap="none" spc="0" normalizeH="0" baseline="0" noProof="0" dirty="0">
              <a:ln>
                <a:noFill/>
              </a:ln>
              <a:solidFill>
                <a:sysClr val="windowText" lastClr="000000"/>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p:txBody>
      </p:sp>
      <p:sp>
        <p:nvSpPr>
          <p:cNvPr id="16" name="四角形: 角を丸くする 15">
            <a:extLst>
              <a:ext uri="{FF2B5EF4-FFF2-40B4-BE49-F238E27FC236}">
                <a16:creationId xmlns:a16="http://schemas.microsoft.com/office/drawing/2014/main" id="{D2EFB599-558B-4DEA-92D9-E56510B7D5D8}"/>
              </a:ext>
            </a:extLst>
          </p:cNvPr>
          <p:cNvSpPr/>
          <p:nvPr/>
        </p:nvSpPr>
        <p:spPr>
          <a:xfrm>
            <a:off x="6944737" y="3558073"/>
            <a:ext cx="1958897" cy="2934799"/>
          </a:xfrm>
          <a:prstGeom prst="round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8">
            <a:extLst>
              <a:ext uri="{FF2B5EF4-FFF2-40B4-BE49-F238E27FC236}">
                <a16:creationId xmlns:a16="http://schemas.microsoft.com/office/drawing/2014/main" id="{419159F1-F582-47D3-AFD9-6E3EF59D48BD}"/>
              </a:ext>
            </a:extLst>
          </p:cNvPr>
          <p:cNvSpPr txBox="1"/>
          <p:nvPr/>
        </p:nvSpPr>
        <p:spPr>
          <a:xfrm>
            <a:off x="7040317" y="3761811"/>
            <a:ext cx="1730111" cy="262391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ffectLst/>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ffectLst/>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ffectLst/>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ffectLst/>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ffectLst/>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ffectLst/>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ffectLst/>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ffectLst/>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ffectLst/>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r>
              <a:rPr lang="ja-JP" altLang="en-US" sz="800" dirty="0">
                <a:solidFill>
                  <a:srgbClr val="7030A0"/>
                </a:solidFill>
                <a:effectLst/>
                <a:ea typeface="ＭＳ Ｐゴシック" panose="020B0600070205080204" pitchFamily="50" charset="-128"/>
                <a:cs typeface="Times New Roman" panose="02020603050405020304" pitchFamily="18" charset="0"/>
              </a:rPr>
              <a:t>（レベルアップ）これまでの仕事を見ながら今の仕事を見ている部分がなかったかを確認して、新たな挑戦を考えてみてください。</a:t>
            </a:r>
            <a:endParaRPr kumimoji="0" lang="ja-JP" altLang="en-US" sz="800" b="0" i="0" u="none" strike="noStrike" kern="100" cap="none" spc="0" normalizeH="0" baseline="0" noProof="0" dirty="0">
              <a:ln>
                <a:noFill/>
              </a:ln>
              <a:solidFill>
                <a:sysClr val="windowText" lastClr="000000"/>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p:txBody>
      </p:sp>
      <p:sp>
        <p:nvSpPr>
          <p:cNvPr id="18" name="テキスト ボックス 4">
            <a:extLst>
              <a:ext uri="{FF2B5EF4-FFF2-40B4-BE49-F238E27FC236}">
                <a16:creationId xmlns:a16="http://schemas.microsoft.com/office/drawing/2014/main" id="{7284E866-8700-4346-90E0-40DDCDCFAC56}"/>
              </a:ext>
            </a:extLst>
          </p:cNvPr>
          <p:cNvSpPr txBox="1"/>
          <p:nvPr/>
        </p:nvSpPr>
        <p:spPr>
          <a:xfrm>
            <a:off x="2690923" y="3730420"/>
            <a:ext cx="1958898" cy="2686692"/>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r>
              <a:rPr lang="ja-JP" altLang="ja-JP" sz="900" kern="100" dirty="0">
                <a:solidFill>
                  <a:srgbClr val="ED7D31"/>
                </a:solidFill>
                <a:effectLst/>
                <a:latin typeface="游明朝" panose="02020400000000000000" pitchFamily="18" charset="-128"/>
                <a:ea typeface="ＭＳ Ｐゴシック" panose="020B0600070205080204" pitchFamily="50" charset="-128"/>
                <a:cs typeface="Times New Roman" panose="02020603050405020304" pitchFamily="18" charset="0"/>
              </a:rPr>
              <a:t>共感した部分</a:t>
            </a:r>
            <a:r>
              <a:rPr lang="en-US" altLang="ja-JP" sz="900" kern="100" dirty="0">
                <a:solidFill>
                  <a:srgbClr val="ED7D31"/>
                </a:solidFill>
                <a:effectLst/>
                <a:latin typeface="游明朝" panose="02020400000000000000" pitchFamily="18" charset="-128"/>
                <a:ea typeface="ＭＳ Ｐゴシック" panose="020B0600070205080204" pitchFamily="50" charset="-128"/>
                <a:cs typeface="Times New Roman" panose="02020603050405020304" pitchFamily="18" charset="0"/>
              </a:rPr>
              <a:t>/</a:t>
            </a:r>
            <a:r>
              <a:rPr lang="ja-JP" altLang="ja-JP" sz="900" kern="100" dirty="0">
                <a:solidFill>
                  <a:srgbClr val="ED7D31"/>
                </a:solidFill>
                <a:effectLst/>
                <a:latin typeface="游明朝" panose="02020400000000000000" pitchFamily="18" charset="-128"/>
                <a:ea typeface="ＭＳ Ｐゴシック" panose="020B0600070205080204" pitchFamily="50" charset="-128"/>
                <a:cs typeface="Times New Roman" panose="02020603050405020304" pitchFamily="18" charset="0"/>
              </a:rPr>
              <a:t>気づきがあった部分</a:t>
            </a:r>
            <a:endParaRPr lang="en-US" altLang="ja-JP" sz="900" kern="100" dirty="0">
              <a:solidFill>
                <a:srgbClr val="ED7D31"/>
              </a:solidFill>
              <a:effectLst/>
              <a:latin typeface="游明朝" panose="02020400000000000000" pitchFamily="18" charset="-128"/>
              <a:ea typeface="ＭＳ Ｐゴシック" panose="020B0600070205080204" pitchFamily="50" charset="-128"/>
              <a:cs typeface="Times New Roman" panose="02020603050405020304" pitchFamily="18" charset="0"/>
            </a:endParaRPr>
          </a:p>
          <a:p>
            <a:pPr algn="just"/>
            <a:endParaRPr lang="en-US" altLang="ja-JP" sz="900" kern="100" dirty="0">
              <a:solidFill>
                <a:srgbClr val="ED7D31"/>
              </a:solidFill>
              <a:latin typeface="游明朝" panose="02020400000000000000" pitchFamily="18" charset="-128"/>
              <a:ea typeface="ＭＳ Ｐゴシック" panose="020B0600070205080204" pitchFamily="50" charset="-128"/>
              <a:cs typeface="Times New Roman" panose="02020603050405020304" pitchFamily="18" charset="0"/>
            </a:endParaRPr>
          </a:p>
          <a:p>
            <a:pPr algn="just"/>
            <a:endParaRPr lang="ja-JP" altLang="ja-JP" sz="9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000" kern="100" dirty="0">
                <a:effectLst/>
                <a:latin typeface="HGS行書体" panose="03000600000000000000" pitchFamily="66" charset="-128"/>
                <a:ea typeface="游明朝" panose="02020400000000000000" pitchFamily="18" charset="-128"/>
                <a:cs typeface="Times New Roman" panose="02020603050405020304" pitchFamily="18" charset="0"/>
              </a:rPr>
              <a:t> </a:t>
            </a:r>
            <a:endParaRPr lang="ja-JP" alt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800" kern="100" dirty="0">
                <a:effectLst/>
                <a:latin typeface="HGS行書体" panose="03000600000000000000" pitchFamily="66" charset="-128"/>
                <a:ea typeface="游明朝" panose="02020400000000000000" pitchFamily="18" charset="-128"/>
                <a:cs typeface="Times New Roman" panose="02020603050405020304" pitchFamily="18" charset="0"/>
              </a:rPr>
              <a:t> </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800" kern="100" dirty="0">
                <a:effectLst/>
                <a:latin typeface="HGS行書体" panose="03000600000000000000" pitchFamily="66" charset="-128"/>
                <a:ea typeface="游明朝" panose="02020400000000000000" pitchFamily="18" charset="-128"/>
                <a:cs typeface="Times New Roman" panose="02020603050405020304" pitchFamily="18" charset="0"/>
              </a:rPr>
              <a:t> </a:t>
            </a:r>
            <a:r>
              <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rPr>
              <a:t> </a:t>
            </a:r>
            <a:endParaRPr lang="ja-JP" altLang="ja-JP" sz="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rPr>
              <a:t> </a:t>
            </a:r>
          </a:p>
          <a:p>
            <a:pPr algn="just"/>
            <a:r>
              <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rPr>
              <a:t> </a:t>
            </a:r>
            <a:endParaRPr lang="ja-JP" altLang="ja-JP" sz="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rPr>
              <a:t> </a:t>
            </a:r>
            <a:endParaRPr lang="ja-JP" altLang="ja-JP" sz="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rPr>
              <a:t> </a:t>
            </a:r>
          </a:p>
          <a:p>
            <a:pPr algn="just"/>
            <a:endParaRPr lang="en-US" altLang="ja-JP" sz="800" kern="100" dirty="0">
              <a:latin typeface="HGS行書体" panose="03000600000000000000" pitchFamily="66" charset="-128"/>
              <a:ea typeface="游明朝" panose="02020400000000000000" pitchFamily="18" charset="-128"/>
              <a:cs typeface="Times New Roman" panose="02020603050405020304" pitchFamily="18" charset="0"/>
            </a:endParaRPr>
          </a:p>
          <a:p>
            <a:pPr algn="just"/>
            <a:endPar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endParaRPr>
          </a:p>
          <a:p>
            <a:pPr algn="just"/>
            <a:endParaRPr lang="en-US" altLang="ja-JP" sz="800" kern="100" dirty="0">
              <a:latin typeface="HGS行書体" panose="03000600000000000000" pitchFamily="66" charset="-128"/>
              <a:ea typeface="游明朝" panose="02020400000000000000" pitchFamily="18" charset="-128"/>
              <a:cs typeface="Times New Roman" panose="02020603050405020304" pitchFamily="18" charset="0"/>
            </a:endParaRPr>
          </a:p>
          <a:p>
            <a:pPr algn="just"/>
            <a:endPar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endParaRPr>
          </a:p>
          <a:p>
            <a:pPr algn="just"/>
            <a:endParaRPr lang="ja-JP" altLang="ja-JP" sz="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ja-JP" sz="800" kern="100" dirty="0">
                <a:solidFill>
                  <a:srgbClr val="7030A0"/>
                </a:solidFill>
                <a:effectLst/>
                <a:latin typeface="游明朝" panose="02020400000000000000" pitchFamily="18" charset="-128"/>
                <a:ea typeface="ＭＳ Ｐゴシック" panose="020B0600070205080204" pitchFamily="50" charset="-128"/>
                <a:cs typeface="Times New Roman" panose="02020603050405020304" pitchFamily="18" charset="0"/>
              </a:rPr>
              <a:t>（レベルアップ）自分の現状や体験に照らして共感したこと、思いついて取り組んでみたくなったことなどもメモしてください。</a:t>
            </a:r>
            <a:endParaRPr lang="ja-JP" altLang="ja-JP" sz="8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19" name="テキスト ボックス 18">
            <a:extLst>
              <a:ext uri="{FF2B5EF4-FFF2-40B4-BE49-F238E27FC236}">
                <a16:creationId xmlns:a16="http://schemas.microsoft.com/office/drawing/2014/main" id="{B9700E2A-BF0B-44C2-8D95-99193EF8F60F}"/>
              </a:ext>
            </a:extLst>
          </p:cNvPr>
          <p:cNvSpPr txBox="1"/>
          <p:nvPr/>
        </p:nvSpPr>
        <p:spPr>
          <a:xfrm>
            <a:off x="6944737" y="3041698"/>
            <a:ext cx="1958898" cy="769441"/>
          </a:xfrm>
          <a:prstGeom prst="rect">
            <a:avLst/>
          </a:prstGeom>
          <a:solidFill>
            <a:schemeClr val="accent1">
              <a:lumMod val="20000"/>
              <a:lumOff val="80000"/>
            </a:schemeClr>
          </a:solidFill>
        </p:spPr>
        <p:txBody>
          <a:bodyPr wrap="square" rtlCol="0">
            <a:spAutoFit/>
          </a:bodyPr>
          <a:lstStyle/>
          <a:p>
            <a:r>
              <a:rPr kumimoji="1" lang="ja-JP" altLang="en-US" sz="1100" dirty="0">
                <a:latin typeface="HGP創英角ｺﾞｼｯｸUB" panose="020B0900000000000000" pitchFamily="50" charset="-128"/>
                <a:ea typeface="HGP創英角ｺﾞｼｯｸUB" panose="020B0900000000000000" pitchFamily="50" charset="-128"/>
              </a:rPr>
              <a:t>次回までに挑戦しようと思ったことは何ですか？まず何に着手しますか？どんな変化を期待して行動しますか？</a:t>
            </a:r>
          </a:p>
        </p:txBody>
      </p:sp>
      <p:sp>
        <p:nvSpPr>
          <p:cNvPr id="21" name="四角形: 角を丸くする 20">
            <a:extLst>
              <a:ext uri="{FF2B5EF4-FFF2-40B4-BE49-F238E27FC236}">
                <a16:creationId xmlns:a16="http://schemas.microsoft.com/office/drawing/2014/main" id="{A4641406-7469-4F25-A57F-EE5AC5A0D84E}"/>
              </a:ext>
            </a:extLst>
          </p:cNvPr>
          <p:cNvSpPr/>
          <p:nvPr/>
        </p:nvSpPr>
        <p:spPr>
          <a:xfrm>
            <a:off x="2660455" y="3551954"/>
            <a:ext cx="1958898" cy="2934799"/>
          </a:xfrm>
          <a:prstGeom prst="roundRect">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四角形: 角を丸くする 21">
            <a:extLst>
              <a:ext uri="{FF2B5EF4-FFF2-40B4-BE49-F238E27FC236}">
                <a16:creationId xmlns:a16="http://schemas.microsoft.com/office/drawing/2014/main" id="{2B3629FB-B320-40FC-9D24-D1B7E2192FD7}"/>
              </a:ext>
            </a:extLst>
          </p:cNvPr>
          <p:cNvSpPr/>
          <p:nvPr/>
        </p:nvSpPr>
        <p:spPr>
          <a:xfrm>
            <a:off x="590786" y="3583344"/>
            <a:ext cx="1958898" cy="2934799"/>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67AD2C44-0ED2-4202-BF65-09FE811F07CC}"/>
              </a:ext>
            </a:extLst>
          </p:cNvPr>
          <p:cNvSpPr txBox="1"/>
          <p:nvPr/>
        </p:nvSpPr>
        <p:spPr>
          <a:xfrm>
            <a:off x="2658642" y="3075624"/>
            <a:ext cx="1958898" cy="600164"/>
          </a:xfrm>
          <a:prstGeom prst="rect">
            <a:avLst/>
          </a:prstGeom>
          <a:solidFill>
            <a:srgbClr val="FFFF00"/>
          </a:solidFill>
        </p:spPr>
        <p:txBody>
          <a:bodyPr wrap="square" rtlCol="0">
            <a:spAutoFit/>
          </a:bodyPr>
          <a:lstStyle/>
          <a:p>
            <a:r>
              <a:rPr kumimoji="1" lang="ja-JP" altLang="en-US" sz="1100" dirty="0">
                <a:latin typeface="HGP創英角ｺﾞｼｯｸUB" panose="020B0900000000000000" pitchFamily="50" charset="-128"/>
                <a:ea typeface="HGP創英角ｺﾞｼｯｸUB" panose="020B0900000000000000" pitchFamily="50" charset="-128"/>
              </a:rPr>
              <a:t>読んできた範囲でもっとも心に残ったフレーズは何ですか？そこで感じたことは？</a:t>
            </a:r>
          </a:p>
        </p:txBody>
      </p:sp>
      <p:sp>
        <p:nvSpPr>
          <p:cNvPr id="23" name="テキスト ボックス 22">
            <a:extLst>
              <a:ext uri="{FF2B5EF4-FFF2-40B4-BE49-F238E27FC236}">
                <a16:creationId xmlns:a16="http://schemas.microsoft.com/office/drawing/2014/main" id="{F0792BF3-CAAF-4F88-A81D-E1CE0BA7D864}"/>
              </a:ext>
            </a:extLst>
          </p:cNvPr>
          <p:cNvSpPr txBox="1"/>
          <p:nvPr/>
        </p:nvSpPr>
        <p:spPr>
          <a:xfrm>
            <a:off x="582671" y="3102814"/>
            <a:ext cx="1958898" cy="600164"/>
          </a:xfrm>
          <a:prstGeom prst="rect">
            <a:avLst/>
          </a:prstGeom>
          <a:solidFill>
            <a:schemeClr val="accent2">
              <a:lumMod val="60000"/>
              <a:lumOff val="40000"/>
            </a:schemeClr>
          </a:solidFill>
        </p:spPr>
        <p:txBody>
          <a:bodyPr wrap="square" rtlCol="0">
            <a:spAutoFit/>
          </a:bodyPr>
          <a:lstStyle/>
          <a:p>
            <a:r>
              <a:rPr kumimoji="1" lang="ja-JP" altLang="en-US" sz="1100" dirty="0">
                <a:latin typeface="HGP創英角ｺﾞｼｯｸUB" panose="020B0900000000000000" pitchFamily="50" charset="-128"/>
                <a:ea typeface="HGP創英角ｺﾞｼｯｸUB" panose="020B0900000000000000" pitchFamily="50" charset="-128"/>
              </a:rPr>
              <a:t>この一月の間の、あなたの「実践」は何ですか？実践＝挑戦でもあるので失敗も含みます。</a:t>
            </a:r>
          </a:p>
        </p:txBody>
      </p:sp>
      <p:sp>
        <p:nvSpPr>
          <p:cNvPr id="24" name="テキスト ボックス 4">
            <a:extLst>
              <a:ext uri="{FF2B5EF4-FFF2-40B4-BE49-F238E27FC236}">
                <a16:creationId xmlns:a16="http://schemas.microsoft.com/office/drawing/2014/main" id="{4E015E2F-4EC3-4B0C-B87B-432D7E0378FA}"/>
              </a:ext>
            </a:extLst>
          </p:cNvPr>
          <p:cNvSpPr txBox="1"/>
          <p:nvPr/>
        </p:nvSpPr>
        <p:spPr>
          <a:xfrm>
            <a:off x="625673" y="3811139"/>
            <a:ext cx="1958898" cy="2686692"/>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endParaRPr lang="en-US" altLang="ja-JP" sz="1800" kern="100" dirty="0">
              <a:effectLst/>
              <a:latin typeface="HGS行書体" panose="03000600000000000000" pitchFamily="66" charset="-128"/>
              <a:ea typeface="游明朝" panose="02020400000000000000" pitchFamily="18" charset="-128"/>
              <a:cs typeface="Times New Roman" panose="02020603050405020304" pitchFamily="18" charset="0"/>
            </a:endParaRPr>
          </a:p>
          <a:p>
            <a:pPr algn="just"/>
            <a:r>
              <a:rPr lang="en-US" altLang="ja-JP" sz="1800" kern="100" dirty="0">
                <a:effectLst/>
                <a:latin typeface="HGS行書体" panose="03000600000000000000" pitchFamily="66" charset="-128"/>
                <a:ea typeface="游明朝" panose="02020400000000000000" pitchFamily="18" charset="-128"/>
                <a:cs typeface="Times New Roman" panose="02020603050405020304" pitchFamily="18" charset="0"/>
              </a:rPr>
              <a:t> </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800" kern="100" dirty="0">
                <a:effectLst/>
                <a:latin typeface="HGS行書体" panose="03000600000000000000" pitchFamily="66" charset="-128"/>
                <a:ea typeface="游明朝" panose="02020400000000000000" pitchFamily="18" charset="-128"/>
                <a:cs typeface="Times New Roman" panose="02020603050405020304" pitchFamily="18" charset="0"/>
              </a:rPr>
              <a:t> </a:t>
            </a:r>
            <a:r>
              <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rPr>
              <a:t> </a:t>
            </a:r>
            <a:endParaRPr lang="ja-JP" altLang="ja-JP" sz="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rPr>
              <a:t> </a:t>
            </a:r>
          </a:p>
          <a:p>
            <a:pPr algn="just"/>
            <a:r>
              <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rPr>
              <a:t> </a:t>
            </a:r>
            <a:endParaRPr lang="ja-JP" altLang="ja-JP" sz="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rPr>
              <a:t> </a:t>
            </a:r>
            <a:endParaRPr lang="ja-JP" altLang="ja-JP" sz="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rPr>
              <a:t> </a:t>
            </a:r>
          </a:p>
          <a:p>
            <a:pPr algn="just"/>
            <a:endParaRPr lang="en-US" altLang="ja-JP" sz="800" kern="100" dirty="0">
              <a:latin typeface="HGS行書体" panose="03000600000000000000" pitchFamily="66" charset="-128"/>
              <a:ea typeface="游明朝" panose="02020400000000000000" pitchFamily="18" charset="-128"/>
              <a:cs typeface="Times New Roman" panose="02020603050405020304" pitchFamily="18" charset="0"/>
            </a:endParaRPr>
          </a:p>
          <a:p>
            <a:pPr algn="just"/>
            <a:endPar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endParaRPr>
          </a:p>
          <a:p>
            <a:pPr algn="just"/>
            <a:endParaRPr lang="en-US" altLang="ja-JP" sz="800" kern="100" dirty="0">
              <a:latin typeface="游明朝" panose="02020400000000000000" pitchFamily="18" charset="-128"/>
              <a:ea typeface="游明朝" panose="02020400000000000000" pitchFamily="18" charset="-128"/>
              <a:cs typeface="Times New Roman" panose="02020603050405020304" pitchFamily="18" charset="0"/>
            </a:endParaRPr>
          </a:p>
          <a:p>
            <a:pPr algn="just"/>
            <a:br>
              <a:rPr lang="en-US" altLang="ja-JP" sz="800" kern="100" dirty="0">
                <a:latin typeface="游明朝" panose="02020400000000000000" pitchFamily="18" charset="-128"/>
                <a:ea typeface="游明朝" panose="02020400000000000000" pitchFamily="18" charset="-128"/>
                <a:cs typeface="Times New Roman" panose="02020603050405020304" pitchFamily="18" charset="0"/>
              </a:rPr>
            </a:br>
            <a:endParaRPr lang="en-US" altLang="ja-JP" sz="800" kern="100" dirty="0">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en-US" sz="800" kern="100" dirty="0">
                <a:solidFill>
                  <a:srgbClr val="7030A0"/>
                </a:solidFill>
                <a:effectLst/>
                <a:latin typeface="游明朝" panose="02020400000000000000" pitchFamily="18" charset="-128"/>
                <a:ea typeface="ＭＳ Ｐゴシック" panose="020B0600070205080204" pitchFamily="50" charset="-128"/>
                <a:cs typeface="Times New Roman" panose="02020603050405020304" pitchFamily="18" charset="0"/>
              </a:rPr>
              <a:t>前回の</a:t>
            </a:r>
            <a:r>
              <a:rPr lang="ja-JP" altLang="en-US" sz="800" kern="100" dirty="0">
                <a:solidFill>
                  <a:srgbClr val="FF0000"/>
                </a:solidFill>
                <a:effectLst/>
                <a:latin typeface="游明朝" panose="02020400000000000000" pitchFamily="18" charset="-128"/>
                <a:ea typeface="ＭＳ Ｐゴシック" panose="020B0600070205080204" pitchFamily="50" charset="-128"/>
                <a:cs typeface="Times New Roman" panose="02020603050405020304" pitchFamily="18" charset="0"/>
              </a:rPr>
              <a:t>「なぜ成果があがらないのか」</a:t>
            </a:r>
            <a:r>
              <a:rPr lang="ja-JP" altLang="en-US" sz="800" kern="100" dirty="0">
                <a:solidFill>
                  <a:srgbClr val="7030A0"/>
                </a:solidFill>
                <a:effectLst/>
                <a:latin typeface="游明朝" panose="02020400000000000000" pitchFamily="18" charset="-128"/>
                <a:ea typeface="ＭＳ Ｐゴシック" panose="020B0600070205080204" pitchFamily="50" charset="-128"/>
                <a:cs typeface="Times New Roman" panose="02020603050405020304" pitchFamily="18" charset="0"/>
              </a:rPr>
              <a:t>から今回までの間に、前回の学びや気づきについて実践したことをご記入ください。大きなことはなくとも、小さな取り組みを箇条書きで拾っていってください。</a:t>
            </a:r>
            <a:endParaRPr lang="en-US" altLang="ja-JP" sz="800" kern="100" dirty="0">
              <a:solidFill>
                <a:srgbClr val="7030A0"/>
              </a:solidFill>
              <a:effectLst/>
              <a:latin typeface="游明朝" panose="02020400000000000000" pitchFamily="18" charset="-128"/>
              <a:ea typeface="ＭＳ Ｐゴシック" panose="020B0600070205080204" pitchFamily="50" charset="-128"/>
              <a:cs typeface="Times New Roman" panose="02020603050405020304" pitchFamily="18" charset="0"/>
            </a:endParaRPr>
          </a:p>
          <a:p>
            <a:pPr algn="just"/>
            <a:r>
              <a:rPr lang="ja-JP" altLang="en-US" sz="800" kern="100" dirty="0">
                <a:solidFill>
                  <a:srgbClr val="7030A0"/>
                </a:solidFill>
                <a:effectLst/>
                <a:latin typeface="游明朝" panose="02020400000000000000" pitchFamily="18" charset="-128"/>
                <a:ea typeface="ＭＳ Ｐゴシック" panose="020B0600070205080204" pitchFamily="50" charset="-128"/>
                <a:cs typeface="Times New Roman" panose="02020603050405020304" pitchFamily="18" charset="0"/>
              </a:rPr>
              <a:t>（肯定的振り返りをしてください。）</a:t>
            </a:r>
          </a:p>
        </p:txBody>
      </p:sp>
    </p:spTree>
    <p:extLst>
      <p:ext uri="{BB962C8B-B14F-4D97-AF65-F5344CB8AC3E}">
        <p14:creationId xmlns:p14="http://schemas.microsoft.com/office/powerpoint/2010/main" val="16128979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CC80C7C-6FD8-4D87-B7C3-22FF3929D4BE}"/>
              </a:ext>
            </a:extLst>
          </p:cNvPr>
          <p:cNvSpPr>
            <a:spLocks noGrp="1"/>
          </p:cNvSpPr>
          <p:nvPr>
            <p:ph type="title"/>
          </p:nvPr>
        </p:nvSpPr>
        <p:spPr>
          <a:xfrm>
            <a:off x="628650" y="470925"/>
            <a:ext cx="7886700" cy="454024"/>
          </a:xfrm>
        </p:spPr>
        <p:txBody>
          <a:bodyPr>
            <a:normAutofit fontScale="90000"/>
          </a:bodyPr>
          <a:lstStyle/>
          <a:p>
            <a:r>
              <a:rPr lang="en-US" altLang="ja-JP" sz="2000" u="sng" kern="100" dirty="0">
                <a:solidFill>
                  <a:schemeClr val="accent2"/>
                </a:solidFill>
                <a:latin typeface="游明朝" panose="02020400000000000000" pitchFamily="18" charset="-128"/>
                <a:ea typeface="HGP創英ﾌﾟﾚｾﾞﾝｽEB" panose="02020800000000000000" pitchFamily="18" charset="-128"/>
                <a:cs typeface="Times New Roman" panose="02020603050405020304" pitchFamily="18" charset="0"/>
              </a:rPr>
              <a:t>9⃣</a:t>
            </a:r>
            <a:r>
              <a:rPr lang="en-US" altLang="ja-JP" sz="2000" u="sng" dirty="0">
                <a:solidFill>
                  <a:schemeClr val="accent2"/>
                </a:solidFill>
                <a:effectLst/>
                <a:ea typeface="HGP創英ﾌﾟﾚｾﾞﾝｽEB" panose="02020800000000000000" pitchFamily="18" charset="-128"/>
                <a:cs typeface="Times New Roman" panose="02020603050405020304" pitchFamily="18" charset="0"/>
              </a:rPr>
              <a:t>Part4</a:t>
            </a:r>
            <a:r>
              <a:rPr lang="ja-JP" altLang="ja-JP" sz="2000" u="sng" dirty="0">
                <a:solidFill>
                  <a:schemeClr val="accent2"/>
                </a:solidFill>
                <a:effectLst/>
                <a:ea typeface="HGP創英ﾌﾟﾚｾﾞﾝｽEB" panose="02020800000000000000" pitchFamily="18" charset="-128"/>
                <a:cs typeface="Times New Roman" panose="02020603050405020304" pitchFamily="18" charset="0"/>
              </a:rPr>
              <a:t>　</a:t>
            </a:r>
            <a:r>
              <a:rPr lang="ja-JP" altLang="en-US" sz="2000" u="sng" dirty="0">
                <a:solidFill>
                  <a:schemeClr val="accent2"/>
                </a:solidFill>
                <a:effectLst/>
                <a:ea typeface="HGP創英ﾌﾟﾚｾﾞﾝｽEB" panose="02020800000000000000" pitchFamily="18" charset="-128"/>
                <a:cs typeface="Times New Roman" panose="02020603050405020304" pitchFamily="18" charset="0"/>
              </a:rPr>
              <a:t>意思決定のための基礎知識</a:t>
            </a:r>
            <a:br>
              <a:rPr lang="en-US" altLang="ja-JP" sz="1600" u="sng" dirty="0">
                <a:solidFill>
                  <a:schemeClr val="accent2"/>
                </a:solidFill>
                <a:effectLst/>
                <a:ea typeface="HGP創英ﾌﾟﾚｾﾞﾝｽEB" panose="02020800000000000000" pitchFamily="18" charset="-128"/>
                <a:cs typeface="Times New Roman" panose="02020603050405020304" pitchFamily="18" charset="0"/>
              </a:rPr>
            </a:br>
            <a:r>
              <a:rPr lang="ja-JP" altLang="en-US" sz="1600" u="sng" dirty="0">
                <a:solidFill>
                  <a:schemeClr val="accent2"/>
                </a:solidFill>
                <a:effectLst/>
                <a:ea typeface="HGP創英ﾌﾟﾚｾﾞﾝｽEB" panose="02020800000000000000" pitchFamily="18" charset="-128"/>
                <a:cs typeface="Times New Roman" panose="02020603050405020304" pitchFamily="18" charset="0"/>
              </a:rPr>
              <a:t>　第２章：優れたコミュニケーションとは何か　第３章：情報と組織　第４章：仕事としてのリーダーシップ</a:t>
            </a:r>
            <a:r>
              <a:rPr lang="ja-JP" altLang="en-US" sz="1800" u="sng" dirty="0">
                <a:solidFill>
                  <a:schemeClr val="accent2"/>
                </a:solidFill>
                <a:effectLst/>
                <a:ea typeface="HGP創英ﾌﾟﾚｾﾞﾝｽEB" panose="02020800000000000000" pitchFamily="18" charset="-128"/>
                <a:cs typeface="Times New Roman" panose="02020603050405020304" pitchFamily="18" charset="0"/>
              </a:rPr>
              <a:t>　　　　　　　</a:t>
            </a:r>
            <a:endParaRPr kumimoji="1" lang="ja-JP" altLang="en-US" sz="1200" dirty="0">
              <a:solidFill>
                <a:schemeClr val="accent2"/>
              </a:solidFill>
            </a:endParaRPr>
          </a:p>
        </p:txBody>
      </p:sp>
      <p:sp>
        <p:nvSpPr>
          <p:cNvPr id="3" name="テキスト ボックス 2">
            <a:extLst>
              <a:ext uri="{FF2B5EF4-FFF2-40B4-BE49-F238E27FC236}">
                <a16:creationId xmlns:a16="http://schemas.microsoft.com/office/drawing/2014/main" id="{48110C2C-DF09-4F45-A5B7-0B7A9A901C66}"/>
              </a:ext>
            </a:extLst>
          </p:cNvPr>
          <p:cNvSpPr txBox="1"/>
          <p:nvPr/>
        </p:nvSpPr>
        <p:spPr>
          <a:xfrm>
            <a:off x="628650" y="1571625"/>
            <a:ext cx="184731" cy="369332"/>
          </a:xfrm>
          <a:prstGeom prst="rect">
            <a:avLst/>
          </a:prstGeom>
          <a:noFill/>
        </p:spPr>
        <p:txBody>
          <a:bodyPr wrap="none" rtlCol="0">
            <a:spAutoFit/>
          </a:bodyPr>
          <a:lstStyle/>
          <a:p>
            <a:endParaRPr kumimoji="1" lang="ja-JP" altLang="en-US" dirty="0"/>
          </a:p>
        </p:txBody>
      </p:sp>
      <p:sp>
        <p:nvSpPr>
          <p:cNvPr id="6" name="Rectangle 4">
            <a:extLst>
              <a:ext uri="{FF2B5EF4-FFF2-40B4-BE49-F238E27FC236}">
                <a16:creationId xmlns:a16="http://schemas.microsoft.com/office/drawing/2014/main" id="{CCBFBA1F-DEF6-4C85-B819-20413D075593}"/>
              </a:ext>
            </a:extLst>
          </p:cNvPr>
          <p:cNvSpPr>
            <a:spLocks noChangeArrowheads="1"/>
          </p:cNvSpPr>
          <p:nvPr/>
        </p:nvSpPr>
        <p:spPr bwMode="auto">
          <a:xfrm>
            <a:off x="385762" y="986847"/>
            <a:ext cx="8372475" cy="15388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ja-JP" altLang="en-US" sz="1200" b="1" u="sng"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〇成果をあげる</a:t>
            </a:r>
            <a:r>
              <a:rPr lang="en-US" altLang="ja-JP" sz="1200" b="1" u="sng"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5</a:t>
            </a:r>
            <a:r>
              <a:rPr lang="ja-JP" altLang="en-US" sz="1200" b="1" u="sng"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つの能力の一つ：意思決定</a:t>
            </a:r>
          </a:p>
          <a:p>
            <a:pPr algn="l"/>
            <a:r>
              <a:rPr lang="ja-JP" altLang="en-US"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　</a:t>
            </a:r>
            <a:r>
              <a:rPr lang="en-US" altLang="ja-JP"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a:t>
            </a:r>
            <a:r>
              <a:rPr lang="ja-JP" altLang="en-US"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経営者の条件</a:t>
            </a:r>
            <a:r>
              <a:rPr lang="en-US" altLang="ja-JP"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a:t>
            </a:r>
            <a:r>
              <a:rPr lang="ja-JP" altLang="en-US"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では、「</a:t>
            </a:r>
            <a:r>
              <a:rPr lang="ja-JP" altLang="en-US" sz="1000" kern="100" dirty="0">
                <a:latin typeface="BIZ UDP明朝 Medium" panose="02020500000000000000" pitchFamily="18" charset="-128"/>
                <a:ea typeface="BIZ UDP明朝 Medium" panose="02020500000000000000" pitchFamily="18" charset="-128"/>
                <a:cs typeface="Times New Roman" panose="02020603050405020304" pitchFamily="18" charset="0"/>
              </a:rPr>
              <a:t>成果をあげる５つの能力」の一つ一つに一章ずつを割いていますが、唯一、二つの章に渡って解説されていたのが「成果のあがる意思決定をする」でした。エグゼクティブ・コースではこの二つの章を一章ずつ、二回にわたって読み進めますが、このプロフェッショナルコースでは、</a:t>
            </a:r>
            <a:r>
              <a:rPr lang="ja-JP" altLang="en-US" sz="1000" kern="100" dirty="0">
                <a:solidFill>
                  <a:schemeClr val="accent2"/>
                </a:solidFill>
                <a:latin typeface="BIZ UDP明朝 Medium" panose="02020500000000000000" pitchFamily="18" charset="-128"/>
                <a:ea typeface="BIZ UDP明朝 Medium" panose="02020500000000000000" pitchFamily="18" charset="-128"/>
                <a:cs typeface="Times New Roman" panose="02020603050405020304" pitchFamily="18" charset="0"/>
              </a:rPr>
              <a:t>別の視点から意思決定をとらえたい</a:t>
            </a:r>
            <a:r>
              <a:rPr lang="ja-JP" altLang="en-US" sz="1000" kern="100" dirty="0">
                <a:latin typeface="BIZ UDP明朝 Medium" panose="02020500000000000000" pitchFamily="18" charset="-128"/>
                <a:ea typeface="BIZ UDP明朝 Medium" panose="02020500000000000000" pitchFamily="18" charset="-128"/>
                <a:cs typeface="Times New Roman" panose="02020603050405020304" pitchFamily="18" charset="0"/>
              </a:rPr>
              <a:t>と考え、</a:t>
            </a:r>
            <a:r>
              <a:rPr lang="en-US" altLang="ja-JP" sz="1000" kern="100" dirty="0">
                <a:latin typeface="BIZ UDP明朝 Medium" panose="02020500000000000000" pitchFamily="18" charset="-128"/>
                <a:ea typeface="BIZ UDP明朝 Medium" panose="02020500000000000000" pitchFamily="18" charset="-128"/>
                <a:cs typeface="Times New Roman" panose="02020603050405020304" pitchFamily="18" charset="0"/>
              </a:rPr>
              <a:t>Part</a:t>
            </a:r>
            <a:r>
              <a:rPr lang="ja-JP" altLang="en-US" sz="1000" kern="100" dirty="0">
                <a:latin typeface="BIZ UDP明朝 Medium" panose="02020500000000000000" pitchFamily="18" charset="-128"/>
                <a:ea typeface="BIZ UDP明朝 Medium" panose="02020500000000000000" pitchFamily="18" charset="-128"/>
                <a:cs typeface="Times New Roman" panose="02020603050405020304" pitchFamily="18" charset="0"/>
              </a:rPr>
              <a:t>４のうち、この三つの短い章を選びました。</a:t>
            </a:r>
            <a:endParaRPr lang="en-US" altLang="ja-JP" sz="1000" kern="100" dirty="0">
              <a:solidFill>
                <a:schemeClr val="tx1">
                  <a:lumMod val="95000"/>
                  <a:lumOff val="5000"/>
                </a:schemeClr>
              </a:solidFill>
              <a:effectLst/>
              <a:latin typeface="BIZ UDP明朝 Medium" panose="02020500000000000000" pitchFamily="18" charset="-128"/>
              <a:ea typeface="BIZ UDP明朝 Medium" panose="02020500000000000000" pitchFamily="18" charset="-128"/>
              <a:cs typeface="Times New Roman" panose="02020603050405020304" pitchFamily="18" charset="0"/>
            </a:endParaRPr>
          </a:p>
          <a:p>
            <a:pPr algn="l"/>
            <a:r>
              <a:rPr lang="ja-JP" altLang="en-US" sz="1200" b="1" u="sng"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〇意思決定への参画の原則を知る</a:t>
            </a:r>
          </a:p>
          <a:p>
            <a:pPr algn="l"/>
            <a:r>
              <a:rPr lang="ja-JP" altLang="en-US"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　第２章については、「飲みニケーション」という言葉で揶揄されるような、漠然とした「コミュニケーション」概念を否定されることになるでしょう。会議やミーティング、あるいは面談がなぜ機能していないのかを確認して下さい。第</a:t>
            </a:r>
            <a:r>
              <a:rPr lang="en-US" altLang="ja-JP"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3</a:t>
            </a:r>
            <a:r>
              <a:rPr lang="ja-JP" altLang="en-US"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章は、ナレッジワーカー同士の組織がどうあるべきかが示されています。第４章は、そのような組織でのリーダーの役割が明らかにされています。仕事の生産性に責任を持つプロとして、社内会議だけでなく、協力先や依頼元とのチームでも、もし「会議ばかりで仕事が進まないチーム」の一員となったとき、どのような行動をとることができるかを考える指針としましょう。</a:t>
            </a:r>
          </a:p>
        </p:txBody>
      </p:sp>
      <p:sp>
        <p:nvSpPr>
          <p:cNvPr id="7" name="テキスト ボックス 6">
            <a:extLst>
              <a:ext uri="{FF2B5EF4-FFF2-40B4-BE49-F238E27FC236}">
                <a16:creationId xmlns:a16="http://schemas.microsoft.com/office/drawing/2014/main" id="{BC7FDE33-D180-425F-BA71-7F4BE7AEC6EA}"/>
              </a:ext>
            </a:extLst>
          </p:cNvPr>
          <p:cNvSpPr txBox="1"/>
          <p:nvPr/>
        </p:nvSpPr>
        <p:spPr>
          <a:xfrm>
            <a:off x="5261564" y="125513"/>
            <a:ext cx="3876382" cy="307777"/>
          </a:xfrm>
          <a:prstGeom prst="rect">
            <a:avLst/>
          </a:prstGeom>
          <a:noFill/>
        </p:spPr>
        <p:txBody>
          <a:bodyPr wrap="none" rtlCol="0">
            <a:spAutoFit/>
          </a:bodyPr>
          <a:lstStyle/>
          <a:p>
            <a:r>
              <a:rPr lang="ja-JP" altLang="ja-JP" sz="1400" kern="100" dirty="0">
                <a:solidFill>
                  <a:srgbClr val="ED7D31"/>
                </a:solidFill>
                <a:effectLst/>
                <a:latin typeface="游明朝" panose="02020400000000000000" pitchFamily="18" charset="-128"/>
                <a:ea typeface="BIZ UDP明朝 Medium" panose="02020500000000000000" pitchFamily="18" charset="-128"/>
                <a:cs typeface="Times New Roman" panose="02020603050405020304" pitchFamily="18" charset="0"/>
              </a:rPr>
              <a:t>＊＊ </a:t>
            </a:r>
            <a:r>
              <a:rPr lang="ja-JP" altLang="ja-JP" sz="1400" kern="100" dirty="0">
                <a:solidFill>
                  <a:srgbClr val="ED7D31"/>
                </a:solidFill>
                <a:effectLst/>
                <a:latin typeface="游明朝" panose="02020400000000000000" pitchFamily="18" charset="-128"/>
                <a:ea typeface="HGP創英角ｺﾞｼｯｸUB" panose="020B0900000000000000" pitchFamily="50" charset="-128"/>
                <a:cs typeface="Times New Roman" panose="02020603050405020304" pitchFamily="18" charset="0"/>
              </a:rPr>
              <a:t>読書会参加日（</a:t>
            </a:r>
            <a:r>
              <a:rPr lang="ja-JP" altLang="en-US" sz="1400" kern="100" dirty="0">
                <a:solidFill>
                  <a:srgbClr val="ED7D31"/>
                </a:solidFill>
                <a:latin typeface="HGS行書体" panose="03000600000000000000" pitchFamily="66" charset="-128"/>
                <a:ea typeface="游明朝" panose="02020400000000000000" pitchFamily="18" charset="-128"/>
                <a:cs typeface="Times New Roman" panose="02020603050405020304" pitchFamily="18" charset="0"/>
              </a:rPr>
              <a:t>　　　</a:t>
            </a:r>
            <a:r>
              <a:rPr lang="ja-JP" altLang="ja-JP" sz="1400" kern="100" dirty="0">
                <a:solidFill>
                  <a:srgbClr val="ED7D31"/>
                </a:solidFill>
                <a:effectLst/>
                <a:latin typeface="游明朝" panose="02020400000000000000" pitchFamily="18" charset="-128"/>
                <a:ea typeface="HGP創英角ｺﾞｼｯｸUB" panose="020B0900000000000000" pitchFamily="50" charset="-128"/>
                <a:cs typeface="Times New Roman" panose="02020603050405020304" pitchFamily="18" charset="0"/>
              </a:rPr>
              <a:t>年</a:t>
            </a:r>
            <a:r>
              <a:rPr lang="ja-JP" altLang="en-US" sz="1400" kern="100" dirty="0">
                <a:solidFill>
                  <a:srgbClr val="ED7D31"/>
                </a:solidFill>
                <a:effectLst/>
                <a:latin typeface="游明朝" panose="02020400000000000000" pitchFamily="18" charset="-128"/>
                <a:ea typeface="HGP創英角ｺﾞｼｯｸUB" panose="020B0900000000000000" pitchFamily="50" charset="-128"/>
                <a:cs typeface="Times New Roman" panose="02020603050405020304" pitchFamily="18" charset="0"/>
              </a:rPr>
              <a:t>　　</a:t>
            </a:r>
            <a:r>
              <a:rPr lang="ja-JP" altLang="ja-JP" sz="1400" kern="100" dirty="0">
                <a:solidFill>
                  <a:srgbClr val="ED7D31"/>
                </a:solidFill>
                <a:effectLst/>
                <a:latin typeface="游明朝" panose="02020400000000000000" pitchFamily="18" charset="-128"/>
                <a:ea typeface="HGP創英角ｺﾞｼｯｸUB" panose="020B0900000000000000" pitchFamily="50" charset="-128"/>
                <a:cs typeface="Times New Roman" panose="02020603050405020304" pitchFamily="18" charset="0"/>
              </a:rPr>
              <a:t>月</a:t>
            </a:r>
            <a:r>
              <a:rPr lang="ja-JP" altLang="en-US" sz="1400" kern="100" dirty="0">
                <a:solidFill>
                  <a:srgbClr val="ED7D31"/>
                </a:solidFill>
                <a:effectLst/>
                <a:latin typeface="游明朝" panose="02020400000000000000" pitchFamily="18" charset="-128"/>
                <a:ea typeface="HGP創英角ｺﾞｼｯｸUB" panose="020B0900000000000000" pitchFamily="50" charset="-128"/>
                <a:cs typeface="Times New Roman" panose="02020603050405020304" pitchFamily="18" charset="0"/>
              </a:rPr>
              <a:t>　　</a:t>
            </a:r>
            <a:r>
              <a:rPr lang="ja-JP" altLang="ja-JP" sz="1400" kern="100" dirty="0">
                <a:solidFill>
                  <a:srgbClr val="ED7D31"/>
                </a:solidFill>
                <a:effectLst/>
                <a:latin typeface="游明朝" panose="02020400000000000000" pitchFamily="18" charset="-128"/>
                <a:ea typeface="HGP創英角ｺﾞｼｯｸUB" panose="020B0900000000000000" pitchFamily="50" charset="-128"/>
                <a:cs typeface="Times New Roman" panose="02020603050405020304" pitchFamily="18" charset="0"/>
              </a:rPr>
              <a:t>日）　</a:t>
            </a:r>
            <a:r>
              <a:rPr lang="ja-JP" altLang="ja-JP" sz="1400" kern="100" dirty="0">
                <a:solidFill>
                  <a:srgbClr val="ED7D31"/>
                </a:solidFill>
                <a:effectLst/>
                <a:latin typeface="游明朝" panose="02020400000000000000" pitchFamily="18" charset="-128"/>
                <a:ea typeface="BIZ UDP明朝 Medium" panose="02020500000000000000" pitchFamily="18" charset="-128"/>
                <a:cs typeface="Times New Roman" panose="02020603050405020304" pitchFamily="18" charset="0"/>
              </a:rPr>
              <a:t>＊＊</a:t>
            </a:r>
            <a:endPar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11" name="テキスト ボックス 10">
            <a:extLst>
              <a:ext uri="{FF2B5EF4-FFF2-40B4-BE49-F238E27FC236}">
                <a16:creationId xmlns:a16="http://schemas.microsoft.com/office/drawing/2014/main" id="{8B2DA0D0-A37D-4B94-B571-FA7BCAE3D8FD}"/>
              </a:ext>
            </a:extLst>
          </p:cNvPr>
          <p:cNvSpPr txBox="1"/>
          <p:nvPr/>
        </p:nvSpPr>
        <p:spPr>
          <a:xfrm>
            <a:off x="1982789" y="2709959"/>
            <a:ext cx="2635658" cy="369332"/>
          </a:xfrm>
          <a:prstGeom prst="rect">
            <a:avLst/>
          </a:prstGeom>
          <a:noFill/>
        </p:spPr>
        <p:txBody>
          <a:bodyPr wrap="none" rtlCol="0">
            <a:spAutoFit/>
          </a:bodyPr>
          <a:lstStyle/>
          <a:p>
            <a:r>
              <a:rPr lang="ja-JP" altLang="ja-JP" sz="1800" b="1" dirty="0">
                <a:solidFill>
                  <a:schemeClr val="accent2"/>
                </a:solidFill>
                <a:effectLst/>
                <a:ea typeface="HGP創英角ｺﾞｼｯｸUB" panose="020B0900000000000000" pitchFamily="50" charset="-128"/>
                <a:cs typeface="Times New Roman" panose="02020603050405020304" pitchFamily="18" charset="0"/>
              </a:rPr>
              <a:t>〇読書会に参加する前に</a:t>
            </a:r>
            <a:endParaRPr kumimoji="1" lang="ja-JP" altLang="en-US" dirty="0">
              <a:solidFill>
                <a:schemeClr val="accent2"/>
              </a:solidFill>
            </a:endParaRPr>
          </a:p>
        </p:txBody>
      </p:sp>
      <p:sp>
        <p:nvSpPr>
          <p:cNvPr id="12" name="四角形: 角を丸くする 11">
            <a:extLst>
              <a:ext uri="{FF2B5EF4-FFF2-40B4-BE49-F238E27FC236}">
                <a16:creationId xmlns:a16="http://schemas.microsoft.com/office/drawing/2014/main" id="{CEFE2B1B-FB61-4870-BB2E-CF670A1FB4B2}"/>
              </a:ext>
            </a:extLst>
          </p:cNvPr>
          <p:cNvSpPr/>
          <p:nvPr/>
        </p:nvSpPr>
        <p:spPr>
          <a:xfrm>
            <a:off x="4916066" y="3583345"/>
            <a:ext cx="1958897" cy="2934799"/>
          </a:xfrm>
          <a:prstGeom prst="round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a:extLst>
              <a:ext uri="{FF2B5EF4-FFF2-40B4-BE49-F238E27FC236}">
                <a16:creationId xmlns:a16="http://schemas.microsoft.com/office/drawing/2014/main" id="{40C0DCD6-2D47-4B7E-807B-0DC228257958}"/>
              </a:ext>
            </a:extLst>
          </p:cNvPr>
          <p:cNvSpPr txBox="1"/>
          <p:nvPr/>
        </p:nvSpPr>
        <p:spPr>
          <a:xfrm>
            <a:off x="4617540" y="2706292"/>
            <a:ext cx="2457724" cy="369332"/>
          </a:xfrm>
          <a:prstGeom prst="rect">
            <a:avLst/>
          </a:prstGeom>
          <a:noFill/>
        </p:spPr>
        <p:txBody>
          <a:bodyPr wrap="none" rtlCol="0">
            <a:spAutoFit/>
          </a:bodyPr>
          <a:lstStyle/>
          <a:p>
            <a:r>
              <a:rPr lang="ja-JP" altLang="ja-JP" sz="1800" kern="100" dirty="0">
                <a:effectLst/>
                <a:latin typeface="游明朝" panose="02020400000000000000" pitchFamily="18" charset="-128"/>
                <a:ea typeface="HGP創英角ｺﾞｼｯｸUB" panose="020B0900000000000000" pitchFamily="50" charset="-128"/>
                <a:cs typeface="Times New Roman" panose="02020603050405020304" pitchFamily="18" charset="0"/>
              </a:rPr>
              <a:t>■読書会参加の最後に</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14" name="テキスト ボックス 13">
            <a:extLst>
              <a:ext uri="{FF2B5EF4-FFF2-40B4-BE49-F238E27FC236}">
                <a16:creationId xmlns:a16="http://schemas.microsoft.com/office/drawing/2014/main" id="{034EBBB6-39DF-4892-ABF2-C73D783471FB}"/>
              </a:ext>
            </a:extLst>
          </p:cNvPr>
          <p:cNvSpPr txBox="1"/>
          <p:nvPr/>
        </p:nvSpPr>
        <p:spPr>
          <a:xfrm>
            <a:off x="4866953" y="3075844"/>
            <a:ext cx="1958898" cy="600164"/>
          </a:xfrm>
          <a:prstGeom prst="rect">
            <a:avLst/>
          </a:prstGeom>
          <a:solidFill>
            <a:schemeClr val="accent6">
              <a:lumMod val="40000"/>
              <a:lumOff val="60000"/>
            </a:schemeClr>
          </a:solidFill>
        </p:spPr>
        <p:txBody>
          <a:bodyPr wrap="square" rtlCol="0">
            <a:spAutoFit/>
          </a:bodyPr>
          <a:lstStyle/>
          <a:p>
            <a:r>
              <a:rPr kumimoji="1" lang="ja-JP" altLang="en-US" sz="1100" dirty="0">
                <a:latin typeface="HGP創英角ｺﾞｼｯｸUB" panose="020B0900000000000000" pitchFamily="50" charset="-128"/>
                <a:ea typeface="HGP創英角ｺﾞｼｯｸUB" panose="020B0900000000000000" pitchFamily="50" charset="-128"/>
              </a:rPr>
              <a:t>他の人の発言も含めて、気に入った、あるいは気になったワンフレーズは何ですか？</a:t>
            </a:r>
          </a:p>
        </p:txBody>
      </p:sp>
      <p:sp>
        <p:nvSpPr>
          <p:cNvPr id="15" name="テキスト ボックス 5">
            <a:extLst>
              <a:ext uri="{FF2B5EF4-FFF2-40B4-BE49-F238E27FC236}">
                <a16:creationId xmlns:a16="http://schemas.microsoft.com/office/drawing/2014/main" id="{A21B5B6B-7D56-4B6F-A22D-6F8471091CF9}"/>
              </a:ext>
            </a:extLst>
          </p:cNvPr>
          <p:cNvSpPr txBox="1"/>
          <p:nvPr/>
        </p:nvSpPr>
        <p:spPr>
          <a:xfrm>
            <a:off x="4933959" y="3784832"/>
            <a:ext cx="1958897" cy="2577868"/>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1100" kern="100" dirty="0">
              <a:solidFill>
                <a:sysClr val="windowText" lastClr="000000"/>
              </a:solidFill>
              <a:latin typeface="游明朝" panose="02020400000000000000" pitchFamily="18" charset="-128"/>
              <a:ea typeface="HGS行書体" panose="03000600000000000000" pitchFamily="66"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en-US" altLang="ja-JP" sz="1100" b="0" i="0" u="none" strike="noStrike" kern="100" cap="none" spc="0" normalizeH="0" baseline="0" noProof="0" dirty="0">
              <a:ln>
                <a:noFill/>
              </a:ln>
              <a:solidFill>
                <a:sysClr val="windowText" lastClr="000000"/>
              </a:solidFill>
              <a:effectLst/>
              <a:uLnTx/>
              <a:uFillTx/>
              <a:latin typeface="游明朝" panose="02020400000000000000" pitchFamily="18" charset="-128"/>
              <a:ea typeface="HGS行書体" panose="03000600000000000000" pitchFamily="66"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1100" kern="100" dirty="0">
              <a:solidFill>
                <a:sysClr val="windowText" lastClr="000000"/>
              </a:solidFill>
              <a:latin typeface="游明朝" panose="02020400000000000000" pitchFamily="18" charset="-128"/>
              <a:ea typeface="HGS行書体" panose="03000600000000000000" pitchFamily="66"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en-US" altLang="ja-JP" sz="1100" b="0" i="0" u="none" strike="noStrike" kern="100" cap="none" spc="0" normalizeH="0" baseline="0" noProof="0" dirty="0">
              <a:ln>
                <a:noFill/>
              </a:ln>
              <a:solidFill>
                <a:sysClr val="windowText" lastClr="000000"/>
              </a:solidFill>
              <a:effectLst/>
              <a:uLnTx/>
              <a:uFillTx/>
              <a:latin typeface="游明朝" panose="02020400000000000000" pitchFamily="18" charset="-128"/>
              <a:ea typeface="HGS行書体" panose="03000600000000000000" pitchFamily="66"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1100" kern="100" dirty="0">
              <a:solidFill>
                <a:sysClr val="windowText" lastClr="000000"/>
              </a:solidFill>
              <a:latin typeface="游明朝" panose="02020400000000000000" pitchFamily="18" charset="-128"/>
              <a:ea typeface="HGS行書体" panose="03000600000000000000" pitchFamily="66"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en-US" altLang="ja-JP" sz="1100" b="0" i="0" u="none" strike="noStrike" kern="100" cap="none" spc="0" normalizeH="0" baseline="0" noProof="0" dirty="0">
              <a:ln>
                <a:noFill/>
              </a:ln>
              <a:solidFill>
                <a:sysClr val="windowText" lastClr="000000"/>
              </a:solidFill>
              <a:effectLst/>
              <a:uLnTx/>
              <a:uFillTx/>
              <a:latin typeface="游明朝" panose="02020400000000000000" pitchFamily="18" charset="-128"/>
              <a:ea typeface="HGS行書体" panose="03000600000000000000" pitchFamily="66"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1100" kern="100" dirty="0">
              <a:solidFill>
                <a:sysClr val="windowText" lastClr="000000"/>
              </a:solidFill>
              <a:latin typeface="游明朝" panose="02020400000000000000" pitchFamily="18" charset="-128"/>
              <a:ea typeface="HGS行書体" panose="03000600000000000000" pitchFamily="66"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en-US" altLang="ja-JP" sz="1050" b="0" i="0" u="none" strike="noStrike" kern="100" cap="none" spc="0" normalizeH="0" baseline="0" noProof="0" dirty="0">
              <a:ln>
                <a:noFill/>
              </a:ln>
              <a:solidFill>
                <a:sysClr val="windowText" lastClr="000000"/>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1050" kern="100" dirty="0">
              <a:solidFill>
                <a:sysClr val="windowText" lastClr="000000"/>
              </a:solidFill>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en-US" altLang="ja-JP" sz="1050" b="0" i="0" u="none" strike="noStrike" kern="100" cap="none" spc="0" normalizeH="0" baseline="0" noProof="0" dirty="0">
              <a:ln>
                <a:noFill/>
              </a:ln>
              <a:solidFill>
                <a:sysClr val="windowText" lastClr="000000"/>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en-US" altLang="ja-JP" sz="1050" b="0" i="0" u="none" strike="noStrike" kern="100" cap="none" spc="0" normalizeH="0" baseline="0" noProof="0" dirty="0">
              <a:ln>
                <a:noFill/>
              </a:ln>
              <a:solidFill>
                <a:sysClr val="windowText" lastClr="000000"/>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ja-JP" altLang="en-US" sz="1050" b="0" i="0" u="none" strike="noStrike" kern="100" cap="none" spc="0" normalizeH="0" baseline="0" noProof="0" dirty="0">
              <a:ln>
                <a:noFill/>
              </a:ln>
              <a:solidFill>
                <a:sysClr val="windowText" lastClr="000000"/>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r>
              <a:rPr kumimoji="0" lang="ja-JP" altLang="en-US" sz="800" b="0" i="0" u="none" strike="noStrike" kern="100" cap="none" spc="0" normalizeH="0" baseline="0" noProof="0" dirty="0">
                <a:ln>
                  <a:noFill/>
                </a:ln>
                <a:solidFill>
                  <a:srgbClr val="7030A0"/>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（レベルアップ）読書会の中での記憶をたどることで、より一層記憶の力を高めることができます。何が記憶に残ったかを思い出すことで、今日の読書会全体を俯瞰してみましょう！</a:t>
            </a:r>
            <a:endParaRPr kumimoji="0" lang="ja-JP" altLang="en-US" sz="1050" b="0" i="0" u="none" strike="noStrike" kern="100" cap="none" spc="0" normalizeH="0" baseline="0" noProof="0" dirty="0">
              <a:ln>
                <a:noFill/>
              </a:ln>
              <a:solidFill>
                <a:sysClr val="windowText" lastClr="000000"/>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p:txBody>
      </p:sp>
      <p:sp>
        <p:nvSpPr>
          <p:cNvPr id="16" name="四角形: 角を丸くする 15">
            <a:extLst>
              <a:ext uri="{FF2B5EF4-FFF2-40B4-BE49-F238E27FC236}">
                <a16:creationId xmlns:a16="http://schemas.microsoft.com/office/drawing/2014/main" id="{D2EFB599-558B-4DEA-92D9-E56510B7D5D8}"/>
              </a:ext>
            </a:extLst>
          </p:cNvPr>
          <p:cNvSpPr/>
          <p:nvPr/>
        </p:nvSpPr>
        <p:spPr>
          <a:xfrm>
            <a:off x="6944737" y="3558073"/>
            <a:ext cx="1958897" cy="2934799"/>
          </a:xfrm>
          <a:prstGeom prst="round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8">
            <a:extLst>
              <a:ext uri="{FF2B5EF4-FFF2-40B4-BE49-F238E27FC236}">
                <a16:creationId xmlns:a16="http://schemas.microsoft.com/office/drawing/2014/main" id="{419159F1-F582-47D3-AFD9-6E3EF59D48BD}"/>
              </a:ext>
            </a:extLst>
          </p:cNvPr>
          <p:cNvSpPr txBox="1"/>
          <p:nvPr/>
        </p:nvSpPr>
        <p:spPr>
          <a:xfrm>
            <a:off x="7040317" y="3761811"/>
            <a:ext cx="1730111" cy="262391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ffectLst/>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ffectLst/>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ffectLst/>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ffectLst/>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ffectLst/>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ffectLst/>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ffectLst/>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ffectLst/>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ffectLst/>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r>
              <a:rPr lang="ja-JP" altLang="en-US" sz="800" dirty="0">
                <a:solidFill>
                  <a:srgbClr val="7030A0"/>
                </a:solidFill>
                <a:effectLst/>
                <a:ea typeface="ＭＳ Ｐゴシック" panose="020B0600070205080204" pitchFamily="50" charset="-128"/>
                <a:cs typeface="Times New Roman" panose="02020603050405020304" pitchFamily="18" charset="0"/>
              </a:rPr>
              <a:t>（レベルアップ）あなたがどんなチームや会議体に属しているかをピックアップして、その一つ一つについて考えてみましょう。</a:t>
            </a:r>
            <a:endParaRPr kumimoji="0" lang="ja-JP" altLang="en-US" sz="800" b="0" i="0" u="none" strike="noStrike" kern="100" cap="none" spc="0" normalizeH="0" baseline="0" noProof="0" dirty="0">
              <a:ln>
                <a:noFill/>
              </a:ln>
              <a:solidFill>
                <a:sysClr val="windowText" lastClr="000000"/>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p:txBody>
      </p:sp>
      <p:sp>
        <p:nvSpPr>
          <p:cNvPr id="18" name="テキスト ボックス 4">
            <a:extLst>
              <a:ext uri="{FF2B5EF4-FFF2-40B4-BE49-F238E27FC236}">
                <a16:creationId xmlns:a16="http://schemas.microsoft.com/office/drawing/2014/main" id="{7284E866-8700-4346-90E0-40DDCDCFAC56}"/>
              </a:ext>
            </a:extLst>
          </p:cNvPr>
          <p:cNvSpPr txBox="1"/>
          <p:nvPr/>
        </p:nvSpPr>
        <p:spPr>
          <a:xfrm>
            <a:off x="2690923" y="3730420"/>
            <a:ext cx="1958898" cy="2686692"/>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r>
              <a:rPr lang="ja-JP" altLang="ja-JP" sz="900" kern="100" dirty="0">
                <a:solidFill>
                  <a:srgbClr val="ED7D31"/>
                </a:solidFill>
                <a:effectLst/>
                <a:latin typeface="游明朝" panose="02020400000000000000" pitchFamily="18" charset="-128"/>
                <a:ea typeface="ＭＳ Ｐゴシック" panose="020B0600070205080204" pitchFamily="50" charset="-128"/>
                <a:cs typeface="Times New Roman" panose="02020603050405020304" pitchFamily="18" charset="0"/>
              </a:rPr>
              <a:t>共感した部分</a:t>
            </a:r>
            <a:r>
              <a:rPr lang="en-US" altLang="ja-JP" sz="900" kern="100" dirty="0">
                <a:solidFill>
                  <a:srgbClr val="ED7D31"/>
                </a:solidFill>
                <a:effectLst/>
                <a:latin typeface="游明朝" panose="02020400000000000000" pitchFamily="18" charset="-128"/>
                <a:ea typeface="ＭＳ Ｐゴシック" panose="020B0600070205080204" pitchFamily="50" charset="-128"/>
                <a:cs typeface="Times New Roman" panose="02020603050405020304" pitchFamily="18" charset="0"/>
              </a:rPr>
              <a:t>/</a:t>
            </a:r>
            <a:r>
              <a:rPr lang="ja-JP" altLang="ja-JP" sz="900" kern="100" dirty="0">
                <a:solidFill>
                  <a:srgbClr val="ED7D31"/>
                </a:solidFill>
                <a:effectLst/>
                <a:latin typeface="游明朝" panose="02020400000000000000" pitchFamily="18" charset="-128"/>
                <a:ea typeface="ＭＳ Ｐゴシック" panose="020B0600070205080204" pitchFamily="50" charset="-128"/>
                <a:cs typeface="Times New Roman" panose="02020603050405020304" pitchFamily="18" charset="0"/>
              </a:rPr>
              <a:t>気づきがあった部分</a:t>
            </a:r>
            <a:endParaRPr lang="en-US" altLang="ja-JP" sz="900" kern="100" dirty="0">
              <a:solidFill>
                <a:srgbClr val="ED7D31"/>
              </a:solidFill>
              <a:effectLst/>
              <a:latin typeface="游明朝" panose="02020400000000000000" pitchFamily="18" charset="-128"/>
              <a:ea typeface="ＭＳ Ｐゴシック" panose="020B0600070205080204" pitchFamily="50" charset="-128"/>
              <a:cs typeface="Times New Roman" panose="02020603050405020304" pitchFamily="18" charset="0"/>
            </a:endParaRPr>
          </a:p>
          <a:p>
            <a:pPr algn="just"/>
            <a:endParaRPr lang="en-US" altLang="ja-JP" sz="900" kern="100" dirty="0">
              <a:solidFill>
                <a:srgbClr val="ED7D31"/>
              </a:solidFill>
              <a:latin typeface="游明朝" panose="02020400000000000000" pitchFamily="18" charset="-128"/>
              <a:ea typeface="ＭＳ Ｐゴシック" panose="020B0600070205080204" pitchFamily="50" charset="-128"/>
              <a:cs typeface="Times New Roman" panose="02020603050405020304" pitchFamily="18" charset="0"/>
            </a:endParaRPr>
          </a:p>
          <a:p>
            <a:pPr algn="just"/>
            <a:endParaRPr lang="ja-JP" altLang="ja-JP" sz="9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000" kern="100" dirty="0">
                <a:effectLst/>
                <a:latin typeface="HGS行書体" panose="03000600000000000000" pitchFamily="66" charset="-128"/>
                <a:ea typeface="游明朝" panose="02020400000000000000" pitchFamily="18" charset="-128"/>
                <a:cs typeface="Times New Roman" panose="02020603050405020304" pitchFamily="18" charset="0"/>
              </a:rPr>
              <a:t> </a:t>
            </a:r>
            <a:endParaRPr lang="ja-JP" alt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800" kern="100" dirty="0">
                <a:effectLst/>
                <a:latin typeface="HGS行書体" panose="03000600000000000000" pitchFamily="66" charset="-128"/>
                <a:ea typeface="游明朝" panose="02020400000000000000" pitchFamily="18" charset="-128"/>
                <a:cs typeface="Times New Roman" panose="02020603050405020304" pitchFamily="18" charset="0"/>
              </a:rPr>
              <a:t> </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800" kern="100" dirty="0">
                <a:effectLst/>
                <a:latin typeface="HGS行書体" panose="03000600000000000000" pitchFamily="66" charset="-128"/>
                <a:ea typeface="游明朝" panose="02020400000000000000" pitchFamily="18" charset="-128"/>
                <a:cs typeface="Times New Roman" panose="02020603050405020304" pitchFamily="18" charset="0"/>
              </a:rPr>
              <a:t> </a:t>
            </a:r>
            <a:r>
              <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rPr>
              <a:t> </a:t>
            </a:r>
            <a:endParaRPr lang="ja-JP" altLang="ja-JP" sz="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rPr>
              <a:t> </a:t>
            </a:r>
          </a:p>
          <a:p>
            <a:pPr algn="just"/>
            <a:r>
              <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rPr>
              <a:t> </a:t>
            </a:r>
            <a:endParaRPr lang="ja-JP" altLang="ja-JP" sz="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rPr>
              <a:t> </a:t>
            </a:r>
            <a:endParaRPr lang="ja-JP" altLang="ja-JP" sz="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rPr>
              <a:t> </a:t>
            </a:r>
          </a:p>
          <a:p>
            <a:pPr algn="just"/>
            <a:endParaRPr lang="en-US" altLang="ja-JP" sz="800" kern="100" dirty="0">
              <a:latin typeface="HGS行書体" panose="03000600000000000000" pitchFamily="66" charset="-128"/>
              <a:ea typeface="游明朝" panose="02020400000000000000" pitchFamily="18" charset="-128"/>
              <a:cs typeface="Times New Roman" panose="02020603050405020304" pitchFamily="18" charset="0"/>
            </a:endParaRPr>
          </a:p>
          <a:p>
            <a:pPr algn="just"/>
            <a:endPar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endParaRPr>
          </a:p>
          <a:p>
            <a:pPr algn="just"/>
            <a:endParaRPr lang="en-US" altLang="ja-JP" sz="800" kern="100" dirty="0">
              <a:latin typeface="HGS行書体" panose="03000600000000000000" pitchFamily="66" charset="-128"/>
              <a:ea typeface="游明朝" panose="02020400000000000000" pitchFamily="18" charset="-128"/>
              <a:cs typeface="Times New Roman" panose="02020603050405020304" pitchFamily="18" charset="0"/>
            </a:endParaRPr>
          </a:p>
          <a:p>
            <a:pPr algn="just"/>
            <a:endPar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endParaRPr>
          </a:p>
          <a:p>
            <a:pPr algn="just"/>
            <a:endParaRPr lang="ja-JP" altLang="ja-JP" sz="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ja-JP" sz="800" kern="100" dirty="0">
                <a:solidFill>
                  <a:srgbClr val="7030A0"/>
                </a:solidFill>
                <a:effectLst/>
                <a:latin typeface="游明朝" panose="02020400000000000000" pitchFamily="18" charset="-128"/>
                <a:ea typeface="ＭＳ Ｐゴシック" panose="020B0600070205080204" pitchFamily="50" charset="-128"/>
                <a:cs typeface="Times New Roman" panose="02020603050405020304" pitchFamily="18" charset="0"/>
              </a:rPr>
              <a:t>（レベルアップ）自分の現状や体験に照らして共感したこと、思いついて取り組んでみたくなったことなどもメモしてください。</a:t>
            </a:r>
            <a:endParaRPr lang="ja-JP" altLang="ja-JP" sz="8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19" name="テキスト ボックス 18">
            <a:extLst>
              <a:ext uri="{FF2B5EF4-FFF2-40B4-BE49-F238E27FC236}">
                <a16:creationId xmlns:a16="http://schemas.microsoft.com/office/drawing/2014/main" id="{B9700E2A-BF0B-44C2-8D95-99193EF8F60F}"/>
              </a:ext>
            </a:extLst>
          </p:cNvPr>
          <p:cNvSpPr txBox="1"/>
          <p:nvPr/>
        </p:nvSpPr>
        <p:spPr>
          <a:xfrm>
            <a:off x="6944737" y="3041698"/>
            <a:ext cx="1958898" cy="769441"/>
          </a:xfrm>
          <a:prstGeom prst="rect">
            <a:avLst/>
          </a:prstGeom>
          <a:solidFill>
            <a:schemeClr val="accent1">
              <a:lumMod val="20000"/>
              <a:lumOff val="80000"/>
            </a:schemeClr>
          </a:solidFill>
        </p:spPr>
        <p:txBody>
          <a:bodyPr wrap="square" rtlCol="0">
            <a:spAutoFit/>
          </a:bodyPr>
          <a:lstStyle/>
          <a:p>
            <a:r>
              <a:rPr kumimoji="1" lang="ja-JP" altLang="en-US" sz="1100" dirty="0">
                <a:latin typeface="HGP創英角ｺﾞｼｯｸUB" panose="020B0900000000000000" pitchFamily="50" charset="-128"/>
                <a:ea typeface="HGP創英角ｺﾞｼｯｸUB" panose="020B0900000000000000" pitchFamily="50" charset="-128"/>
              </a:rPr>
              <a:t>次回までに挑戦しようと思ったことは何ですか？まず何に着手しますか？どんな変化を期待して行動しますか？</a:t>
            </a:r>
          </a:p>
        </p:txBody>
      </p:sp>
      <p:sp>
        <p:nvSpPr>
          <p:cNvPr id="21" name="四角形: 角を丸くする 20">
            <a:extLst>
              <a:ext uri="{FF2B5EF4-FFF2-40B4-BE49-F238E27FC236}">
                <a16:creationId xmlns:a16="http://schemas.microsoft.com/office/drawing/2014/main" id="{A4641406-7469-4F25-A57F-EE5AC5A0D84E}"/>
              </a:ext>
            </a:extLst>
          </p:cNvPr>
          <p:cNvSpPr/>
          <p:nvPr/>
        </p:nvSpPr>
        <p:spPr>
          <a:xfrm>
            <a:off x="2660455" y="3551954"/>
            <a:ext cx="1958898" cy="2934799"/>
          </a:xfrm>
          <a:prstGeom prst="roundRect">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四角形: 角を丸くする 21">
            <a:extLst>
              <a:ext uri="{FF2B5EF4-FFF2-40B4-BE49-F238E27FC236}">
                <a16:creationId xmlns:a16="http://schemas.microsoft.com/office/drawing/2014/main" id="{2B3629FB-B320-40FC-9D24-D1B7E2192FD7}"/>
              </a:ext>
            </a:extLst>
          </p:cNvPr>
          <p:cNvSpPr/>
          <p:nvPr/>
        </p:nvSpPr>
        <p:spPr>
          <a:xfrm>
            <a:off x="590786" y="3583344"/>
            <a:ext cx="1958898" cy="2934799"/>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67AD2C44-0ED2-4202-BF65-09FE811F07CC}"/>
              </a:ext>
            </a:extLst>
          </p:cNvPr>
          <p:cNvSpPr txBox="1"/>
          <p:nvPr/>
        </p:nvSpPr>
        <p:spPr>
          <a:xfrm>
            <a:off x="2658642" y="3075624"/>
            <a:ext cx="1958898" cy="600164"/>
          </a:xfrm>
          <a:prstGeom prst="rect">
            <a:avLst/>
          </a:prstGeom>
          <a:solidFill>
            <a:srgbClr val="FFFF00"/>
          </a:solidFill>
        </p:spPr>
        <p:txBody>
          <a:bodyPr wrap="square" rtlCol="0">
            <a:spAutoFit/>
          </a:bodyPr>
          <a:lstStyle/>
          <a:p>
            <a:r>
              <a:rPr kumimoji="1" lang="ja-JP" altLang="en-US" sz="1100" dirty="0">
                <a:latin typeface="HGP創英角ｺﾞｼｯｸUB" panose="020B0900000000000000" pitchFamily="50" charset="-128"/>
                <a:ea typeface="HGP創英角ｺﾞｼｯｸUB" panose="020B0900000000000000" pitchFamily="50" charset="-128"/>
              </a:rPr>
              <a:t>読んできた範囲でもっとも心に残ったフレーズは何ですか？そこで感じたことは？</a:t>
            </a:r>
          </a:p>
        </p:txBody>
      </p:sp>
      <p:sp>
        <p:nvSpPr>
          <p:cNvPr id="23" name="テキスト ボックス 22">
            <a:extLst>
              <a:ext uri="{FF2B5EF4-FFF2-40B4-BE49-F238E27FC236}">
                <a16:creationId xmlns:a16="http://schemas.microsoft.com/office/drawing/2014/main" id="{F0792BF3-CAAF-4F88-A81D-E1CE0BA7D864}"/>
              </a:ext>
            </a:extLst>
          </p:cNvPr>
          <p:cNvSpPr txBox="1"/>
          <p:nvPr/>
        </p:nvSpPr>
        <p:spPr>
          <a:xfrm>
            <a:off x="582671" y="3102814"/>
            <a:ext cx="1958898" cy="600164"/>
          </a:xfrm>
          <a:prstGeom prst="rect">
            <a:avLst/>
          </a:prstGeom>
          <a:solidFill>
            <a:schemeClr val="accent2">
              <a:lumMod val="60000"/>
              <a:lumOff val="40000"/>
            </a:schemeClr>
          </a:solidFill>
        </p:spPr>
        <p:txBody>
          <a:bodyPr wrap="square" rtlCol="0">
            <a:spAutoFit/>
          </a:bodyPr>
          <a:lstStyle/>
          <a:p>
            <a:r>
              <a:rPr kumimoji="1" lang="ja-JP" altLang="en-US" sz="1100" dirty="0">
                <a:latin typeface="HGP創英角ｺﾞｼｯｸUB" panose="020B0900000000000000" pitchFamily="50" charset="-128"/>
                <a:ea typeface="HGP創英角ｺﾞｼｯｸUB" panose="020B0900000000000000" pitchFamily="50" charset="-128"/>
              </a:rPr>
              <a:t>この一月の間の、あなたの「実践」は何ですか？実践＝挑戦でもあるので失敗も含みます。</a:t>
            </a:r>
          </a:p>
        </p:txBody>
      </p:sp>
      <p:sp>
        <p:nvSpPr>
          <p:cNvPr id="24" name="テキスト ボックス 4">
            <a:extLst>
              <a:ext uri="{FF2B5EF4-FFF2-40B4-BE49-F238E27FC236}">
                <a16:creationId xmlns:a16="http://schemas.microsoft.com/office/drawing/2014/main" id="{4E015E2F-4EC3-4B0C-B87B-432D7E0378FA}"/>
              </a:ext>
            </a:extLst>
          </p:cNvPr>
          <p:cNvSpPr txBox="1"/>
          <p:nvPr/>
        </p:nvSpPr>
        <p:spPr>
          <a:xfrm>
            <a:off x="625673" y="3811139"/>
            <a:ext cx="1958898" cy="2686692"/>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endParaRPr lang="en-US" altLang="ja-JP" sz="1800" kern="100" dirty="0">
              <a:effectLst/>
              <a:latin typeface="HGS行書体" panose="03000600000000000000" pitchFamily="66" charset="-128"/>
              <a:ea typeface="游明朝" panose="02020400000000000000" pitchFamily="18" charset="-128"/>
              <a:cs typeface="Times New Roman" panose="02020603050405020304" pitchFamily="18" charset="0"/>
            </a:endParaRPr>
          </a:p>
          <a:p>
            <a:pPr algn="just"/>
            <a:r>
              <a:rPr lang="en-US" altLang="ja-JP" sz="1800" kern="100" dirty="0">
                <a:effectLst/>
                <a:latin typeface="HGS行書体" panose="03000600000000000000" pitchFamily="66" charset="-128"/>
                <a:ea typeface="游明朝" panose="02020400000000000000" pitchFamily="18" charset="-128"/>
                <a:cs typeface="Times New Roman" panose="02020603050405020304" pitchFamily="18" charset="0"/>
              </a:rPr>
              <a:t> </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800" kern="100" dirty="0">
                <a:effectLst/>
                <a:latin typeface="HGS行書体" panose="03000600000000000000" pitchFamily="66" charset="-128"/>
                <a:ea typeface="游明朝" panose="02020400000000000000" pitchFamily="18" charset="-128"/>
                <a:cs typeface="Times New Roman" panose="02020603050405020304" pitchFamily="18" charset="0"/>
              </a:rPr>
              <a:t> </a:t>
            </a:r>
            <a:r>
              <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rPr>
              <a:t> </a:t>
            </a:r>
            <a:endParaRPr lang="ja-JP" altLang="ja-JP" sz="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rPr>
              <a:t> </a:t>
            </a:r>
          </a:p>
          <a:p>
            <a:pPr algn="just"/>
            <a:r>
              <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rPr>
              <a:t> </a:t>
            </a:r>
            <a:endParaRPr lang="ja-JP" altLang="ja-JP" sz="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rPr>
              <a:t> </a:t>
            </a:r>
            <a:endParaRPr lang="ja-JP" altLang="ja-JP" sz="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rPr>
              <a:t> </a:t>
            </a:r>
          </a:p>
          <a:p>
            <a:pPr algn="just"/>
            <a:endParaRPr lang="en-US" altLang="ja-JP" sz="800" kern="100" dirty="0">
              <a:latin typeface="HGS行書体" panose="03000600000000000000" pitchFamily="66" charset="-128"/>
              <a:ea typeface="游明朝" panose="02020400000000000000" pitchFamily="18" charset="-128"/>
              <a:cs typeface="Times New Roman" panose="02020603050405020304" pitchFamily="18" charset="0"/>
            </a:endParaRPr>
          </a:p>
          <a:p>
            <a:pPr algn="just"/>
            <a:endPar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endParaRPr>
          </a:p>
          <a:p>
            <a:pPr algn="just"/>
            <a:endParaRPr lang="en-US" altLang="ja-JP" sz="800" kern="100" dirty="0">
              <a:latin typeface="游明朝" panose="02020400000000000000" pitchFamily="18" charset="-128"/>
              <a:ea typeface="游明朝" panose="02020400000000000000" pitchFamily="18" charset="-128"/>
              <a:cs typeface="Times New Roman" panose="02020603050405020304" pitchFamily="18" charset="0"/>
            </a:endParaRPr>
          </a:p>
          <a:p>
            <a:pPr algn="just"/>
            <a:br>
              <a:rPr lang="en-US" altLang="ja-JP" sz="800" kern="100" dirty="0">
                <a:latin typeface="游明朝" panose="02020400000000000000" pitchFamily="18" charset="-128"/>
                <a:ea typeface="游明朝" panose="02020400000000000000" pitchFamily="18" charset="-128"/>
                <a:cs typeface="Times New Roman" panose="02020603050405020304" pitchFamily="18" charset="0"/>
              </a:rPr>
            </a:br>
            <a:endParaRPr lang="en-US" altLang="ja-JP" sz="800" kern="100" dirty="0">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en-US" sz="800" kern="100" dirty="0">
                <a:solidFill>
                  <a:srgbClr val="7030A0"/>
                </a:solidFill>
                <a:effectLst/>
                <a:latin typeface="游明朝" panose="02020400000000000000" pitchFamily="18" charset="-128"/>
                <a:ea typeface="ＭＳ Ｐゴシック" panose="020B0600070205080204" pitchFamily="50" charset="-128"/>
                <a:cs typeface="Times New Roman" panose="02020603050405020304" pitchFamily="18" charset="0"/>
              </a:rPr>
              <a:t>前回の</a:t>
            </a:r>
            <a:r>
              <a:rPr lang="ja-JP" altLang="en-US" sz="800" kern="100" dirty="0">
                <a:solidFill>
                  <a:srgbClr val="FF0000"/>
                </a:solidFill>
                <a:effectLst/>
                <a:latin typeface="游明朝" panose="02020400000000000000" pitchFamily="18" charset="-128"/>
                <a:ea typeface="ＭＳ Ｐゴシック" panose="020B0600070205080204" pitchFamily="50" charset="-128"/>
                <a:cs typeface="Times New Roman" panose="02020603050405020304" pitchFamily="18" charset="0"/>
              </a:rPr>
              <a:t>「貢献を重視する」</a:t>
            </a:r>
            <a:r>
              <a:rPr lang="ja-JP" altLang="en-US" sz="800" kern="100" dirty="0">
                <a:solidFill>
                  <a:srgbClr val="7030A0"/>
                </a:solidFill>
                <a:effectLst/>
                <a:latin typeface="游明朝" panose="02020400000000000000" pitchFamily="18" charset="-128"/>
                <a:ea typeface="ＭＳ Ｐゴシック" panose="020B0600070205080204" pitchFamily="50" charset="-128"/>
                <a:cs typeface="Times New Roman" panose="02020603050405020304" pitchFamily="18" charset="0"/>
              </a:rPr>
              <a:t>から今回までの間に、前回の学びや気づきについて実践したことをご記入ください。大きなことはなくとも、小さな取り組みを箇条書きで拾っていってください。</a:t>
            </a:r>
            <a:endParaRPr lang="en-US" altLang="ja-JP" sz="800" kern="100" dirty="0">
              <a:solidFill>
                <a:srgbClr val="7030A0"/>
              </a:solidFill>
              <a:effectLst/>
              <a:latin typeface="游明朝" panose="02020400000000000000" pitchFamily="18" charset="-128"/>
              <a:ea typeface="ＭＳ Ｐゴシック" panose="020B0600070205080204" pitchFamily="50" charset="-128"/>
              <a:cs typeface="Times New Roman" panose="02020603050405020304" pitchFamily="18" charset="0"/>
            </a:endParaRPr>
          </a:p>
          <a:p>
            <a:pPr algn="just"/>
            <a:r>
              <a:rPr lang="ja-JP" altLang="en-US" sz="800" kern="100" dirty="0">
                <a:solidFill>
                  <a:srgbClr val="7030A0"/>
                </a:solidFill>
                <a:effectLst/>
                <a:latin typeface="游明朝" panose="02020400000000000000" pitchFamily="18" charset="-128"/>
                <a:ea typeface="ＭＳ Ｐゴシック" panose="020B0600070205080204" pitchFamily="50" charset="-128"/>
                <a:cs typeface="Times New Roman" panose="02020603050405020304" pitchFamily="18" charset="0"/>
              </a:rPr>
              <a:t>（肯定的振り返りをしてください。）</a:t>
            </a:r>
          </a:p>
        </p:txBody>
      </p:sp>
    </p:spTree>
    <p:extLst>
      <p:ext uri="{BB962C8B-B14F-4D97-AF65-F5344CB8AC3E}">
        <p14:creationId xmlns:p14="http://schemas.microsoft.com/office/powerpoint/2010/main" val="5576541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CC80C7C-6FD8-4D87-B7C3-22FF3929D4BE}"/>
              </a:ext>
            </a:extLst>
          </p:cNvPr>
          <p:cNvSpPr>
            <a:spLocks noGrp="1"/>
          </p:cNvSpPr>
          <p:nvPr>
            <p:ph type="title"/>
          </p:nvPr>
        </p:nvSpPr>
        <p:spPr>
          <a:xfrm>
            <a:off x="628650" y="365127"/>
            <a:ext cx="7886700" cy="454024"/>
          </a:xfrm>
        </p:spPr>
        <p:txBody>
          <a:bodyPr>
            <a:normAutofit/>
          </a:bodyPr>
          <a:lstStyle/>
          <a:p>
            <a:r>
              <a:rPr lang="ja-JP" altLang="en-US" sz="1800" u="sng" kern="100" dirty="0">
                <a:solidFill>
                  <a:srgbClr val="7030A0"/>
                </a:solidFill>
                <a:latin typeface="游明朝" panose="02020400000000000000" pitchFamily="18" charset="-128"/>
                <a:ea typeface="HGP創英ﾌﾟﾚｾﾞﾝｽEB" panose="02020800000000000000" pitchFamily="18" charset="-128"/>
                <a:cs typeface="Times New Roman" panose="02020603050405020304" pitchFamily="18" charset="0"/>
              </a:rPr>
              <a:t> 🔟“教育ある人間”が社会をつくる</a:t>
            </a:r>
            <a:r>
              <a:rPr lang="ja-JP" altLang="ja-JP" sz="1800" u="sng" dirty="0">
                <a:solidFill>
                  <a:srgbClr val="7030A0"/>
                </a:solidFill>
                <a:effectLst/>
                <a:ea typeface="HGP創英ﾌﾟﾚｾﾞﾝｽEB" panose="02020800000000000000" pitchFamily="18" charset="-128"/>
                <a:cs typeface="Times New Roman" panose="02020603050405020304" pitchFamily="18" charset="0"/>
              </a:rPr>
              <a:t>　</a:t>
            </a:r>
            <a:r>
              <a:rPr lang="en-US" altLang="ja-JP" sz="1800" u="sng" dirty="0">
                <a:solidFill>
                  <a:srgbClr val="7030A0"/>
                </a:solidFill>
                <a:effectLst/>
                <a:ea typeface="HGP創英ﾌﾟﾚｾﾞﾝｽEB" panose="02020800000000000000" pitchFamily="18" charset="-128"/>
                <a:cs typeface="Times New Roman" panose="02020603050405020304" pitchFamily="18" charset="0"/>
              </a:rPr>
              <a:t>Part5</a:t>
            </a:r>
            <a:r>
              <a:rPr lang="ja-JP" altLang="ja-JP" sz="1800" u="sng" dirty="0">
                <a:solidFill>
                  <a:srgbClr val="7030A0"/>
                </a:solidFill>
                <a:effectLst/>
                <a:ea typeface="HGP創英ﾌﾟﾚｾﾞﾝｽEB" panose="02020800000000000000" pitchFamily="18" charset="-128"/>
                <a:cs typeface="Times New Roman" panose="02020603050405020304" pitchFamily="18" charset="0"/>
              </a:rPr>
              <a:t>　第</a:t>
            </a:r>
            <a:r>
              <a:rPr lang="ja-JP" altLang="en-US" sz="1800" u="sng" dirty="0">
                <a:solidFill>
                  <a:srgbClr val="7030A0"/>
                </a:solidFill>
                <a:effectLst/>
                <a:ea typeface="HGP創英ﾌﾟﾚｾﾞﾝｽEB" panose="02020800000000000000" pitchFamily="18" charset="-128"/>
                <a:cs typeface="Times New Roman" panose="02020603050405020304" pitchFamily="18" charset="0"/>
              </a:rPr>
              <a:t>２</a:t>
            </a:r>
            <a:r>
              <a:rPr lang="ja-JP" altLang="ja-JP" sz="1800" u="sng" dirty="0">
                <a:solidFill>
                  <a:srgbClr val="7030A0"/>
                </a:solidFill>
                <a:effectLst/>
                <a:ea typeface="HGP創英ﾌﾟﾚｾﾞﾝｽEB" panose="02020800000000000000" pitchFamily="18" charset="-128"/>
                <a:cs typeface="Times New Roman" panose="02020603050405020304" pitchFamily="18" charset="0"/>
              </a:rPr>
              <a:t>章</a:t>
            </a:r>
            <a:endParaRPr kumimoji="1" lang="ja-JP" altLang="en-US" sz="1200" dirty="0">
              <a:solidFill>
                <a:srgbClr val="7030A0"/>
              </a:solidFill>
            </a:endParaRPr>
          </a:p>
        </p:txBody>
      </p:sp>
      <p:sp>
        <p:nvSpPr>
          <p:cNvPr id="3" name="テキスト ボックス 2">
            <a:extLst>
              <a:ext uri="{FF2B5EF4-FFF2-40B4-BE49-F238E27FC236}">
                <a16:creationId xmlns:a16="http://schemas.microsoft.com/office/drawing/2014/main" id="{48110C2C-DF09-4F45-A5B7-0B7A9A901C66}"/>
              </a:ext>
            </a:extLst>
          </p:cNvPr>
          <p:cNvSpPr txBox="1"/>
          <p:nvPr/>
        </p:nvSpPr>
        <p:spPr>
          <a:xfrm>
            <a:off x="628650" y="1571625"/>
            <a:ext cx="184731" cy="369332"/>
          </a:xfrm>
          <a:prstGeom prst="rect">
            <a:avLst/>
          </a:prstGeom>
          <a:noFill/>
        </p:spPr>
        <p:txBody>
          <a:bodyPr wrap="none" rtlCol="0">
            <a:spAutoFit/>
          </a:bodyPr>
          <a:lstStyle/>
          <a:p>
            <a:endParaRPr kumimoji="1" lang="ja-JP" altLang="en-US" dirty="0"/>
          </a:p>
        </p:txBody>
      </p:sp>
      <p:sp>
        <p:nvSpPr>
          <p:cNvPr id="6" name="Rectangle 4">
            <a:extLst>
              <a:ext uri="{FF2B5EF4-FFF2-40B4-BE49-F238E27FC236}">
                <a16:creationId xmlns:a16="http://schemas.microsoft.com/office/drawing/2014/main" id="{CCBFBA1F-DEF6-4C85-B819-20413D075593}"/>
              </a:ext>
            </a:extLst>
          </p:cNvPr>
          <p:cNvSpPr>
            <a:spLocks noChangeArrowheads="1"/>
          </p:cNvSpPr>
          <p:nvPr/>
        </p:nvSpPr>
        <p:spPr bwMode="auto">
          <a:xfrm>
            <a:off x="385762" y="894514"/>
            <a:ext cx="8372475" cy="17235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ja-JP" altLang="en-US" sz="1200" b="1" u="sng"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〇</a:t>
            </a:r>
            <a:r>
              <a:rPr lang="en-US" altLang="ja-JP" sz="1200" b="1" u="sng"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a:t>
            </a:r>
            <a:r>
              <a:rPr lang="ja-JP" altLang="en-US" sz="1200" b="1" u="sng"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 シュンペーターの教訓 ～ 何によって知られたいか </a:t>
            </a:r>
            <a:r>
              <a:rPr lang="en-US" altLang="ja-JP" sz="1200" b="1" u="sng"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a:t>
            </a:r>
            <a:r>
              <a:rPr lang="ja-JP" altLang="en-US" sz="1200" b="1" u="sng"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を考える前に</a:t>
            </a:r>
          </a:p>
          <a:p>
            <a:pPr algn="l"/>
            <a:r>
              <a:rPr lang="ja-JP" altLang="en-US"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　この章は、この読書会の参加者がこれから何を目指すべきかを示す章です。続く第３章には、「何によって憶えられたいか」というタイトルの章がありますが、その問いの答えを考える前に、この章で、</a:t>
            </a:r>
            <a:r>
              <a:rPr lang="ja-JP" altLang="en-US" sz="1000" kern="100" dirty="0">
                <a:solidFill>
                  <a:schemeClr val="accent2"/>
                </a:solidFill>
                <a:effectLst/>
                <a:latin typeface="BIZ UDP明朝 Medium" panose="02020500000000000000" pitchFamily="18" charset="-128"/>
                <a:ea typeface="BIZ UDP明朝 Medium" panose="02020500000000000000" pitchFamily="18" charset="-128"/>
                <a:cs typeface="Times New Roman" panose="02020603050405020304" pitchFamily="18" charset="0"/>
              </a:rPr>
              <a:t>これからの時代の流れを俯瞰するものの見方</a:t>
            </a:r>
            <a:r>
              <a:rPr lang="ja-JP" altLang="en-US"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を確認しましょう。</a:t>
            </a:r>
            <a:endParaRPr lang="en-US" altLang="ja-JP"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endParaRPr>
          </a:p>
          <a:p>
            <a:pPr algn="l"/>
            <a:r>
              <a:rPr lang="ja-JP" altLang="en-US" sz="1200" b="1" u="sng"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〇これからの</a:t>
            </a:r>
            <a:r>
              <a:rPr lang="en-US" altLang="ja-JP" sz="1200" b="1" u="sng"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a:t>
            </a:r>
            <a:r>
              <a:rPr lang="ja-JP" altLang="en-US" sz="1200" b="1" u="sng"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知識社会</a:t>
            </a:r>
            <a:r>
              <a:rPr lang="en-US" altLang="ja-JP" sz="1200" b="1" u="sng"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a:t>
            </a:r>
            <a:r>
              <a:rPr lang="ja-JP" altLang="en-US" sz="1200" b="1" u="sng"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の中での役割を確認</a:t>
            </a:r>
          </a:p>
          <a:p>
            <a:pPr algn="l"/>
            <a:r>
              <a:rPr lang="ja-JP" altLang="en-US"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　このプロフェッショナル・コースでは、セルフマネジメントがますます必須となってきている社会環境を俯瞰するために、セルフマネジメントの領域の話だけでなく、社会全体を観る「社会生態学」視点のテーマを挿入しています。今回は、第５回の</a:t>
            </a:r>
            <a:r>
              <a:rPr lang="ja-JP" altLang="en-US" sz="1000" kern="100" dirty="0">
                <a:latin typeface="BIZ UDP明朝 Medium" panose="02020500000000000000" pitchFamily="18" charset="-128"/>
                <a:ea typeface="BIZ UDP明朝 Medium" panose="02020500000000000000" pitchFamily="18" charset="-128"/>
                <a:cs typeface="Times New Roman" panose="02020603050405020304" pitchFamily="18" charset="0"/>
              </a:rPr>
              <a:t>「ポスト資本主義社会への転換（</a:t>
            </a:r>
            <a:r>
              <a:rPr lang="en-US" altLang="ja-JP" sz="1000" kern="100" dirty="0">
                <a:latin typeface="BIZ UDP明朝 Medium" panose="02020500000000000000" pitchFamily="18" charset="-128"/>
                <a:ea typeface="BIZ UDP明朝 Medium" panose="02020500000000000000" pitchFamily="18" charset="-128"/>
                <a:cs typeface="Times New Roman" panose="02020603050405020304" pitchFamily="18" charset="0"/>
              </a:rPr>
              <a:t>Part</a:t>
            </a:r>
            <a:r>
              <a:rPr lang="ja-JP" altLang="en-US" sz="1000" kern="100" dirty="0">
                <a:latin typeface="BIZ UDP明朝 Medium" panose="02020500000000000000" pitchFamily="18" charset="-128"/>
                <a:ea typeface="BIZ UDP明朝 Medium" panose="02020500000000000000" pitchFamily="18" charset="-128"/>
                <a:cs typeface="Times New Roman" panose="02020603050405020304" pitchFamily="18" charset="0"/>
              </a:rPr>
              <a:t>１第１章）」に対する一つの答え、あるいはゴールとして、「知識社会」における個々人が追っていくべき役割について述べられています。</a:t>
            </a:r>
            <a:endParaRPr lang="en-US" altLang="ja-JP" sz="1000" kern="100" dirty="0">
              <a:solidFill>
                <a:schemeClr val="tx1">
                  <a:lumMod val="95000"/>
                  <a:lumOff val="5000"/>
                </a:schemeClr>
              </a:solidFill>
              <a:effectLst/>
              <a:latin typeface="BIZ UDP明朝 Medium" panose="02020500000000000000" pitchFamily="18" charset="-128"/>
              <a:ea typeface="BIZ UDP明朝 Medium" panose="02020500000000000000" pitchFamily="18" charset="-128"/>
              <a:cs typeface="Times New Roman" panose="02020603050405020304" pitchFamily="18" charset="0"/>
            </a:endParaRPr>
          </a:p>
          <a:p>
            <a:pPr algn="l"/>
            <a:r>
              <a:rPr lang="ja-JP" altLang="en-US" sz="1200" b="1" u="sng"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〇</a:t>
            </a:r>
            <a:r>
              <a:rPr lang="ja-JP" altLang="en-US" sz="1200" b="1" u="sng" kern="100" dirty="0">
                <a:latin typeface="BIZ UDP明朝 Medium" panose="02020500000000000000" pitchFamily="18" charset="-128"/>
                <a:ea typeface="BIZ UDP明朝 Medium" panose="02020500000000000000" pitchFamily="18" charset="-128"/>
                <a:cs typeface="Times New Roman" panose="02020603050405020304" pitchFamily="18" charset="0"/>
              </a:rPr>
              <a:t>自分が何の専門家であり、どんな責任を果たさなければならないのか</a:t>
            </a:r>
            <a:endParaRPr lang="ja-JP" altLang="en-US" sz="1200" b="1" u="sng" kern="100" dirty="0">
              <a:effectLst/>
              <a:latin typeface="BIZ UDP明朝 Medium" panose="02020500000000000000" pitchFamily="18" charset="-128"/>
              <a:ea typeface="BIZ UDP明朝 Medium" panose="02020500000000000000" pitchFamily="18" charset="-128"/>
              <a:cs typeface="Times New Roman" panose="02020603050405020304" pitchFamily="18" charset="0"/>
            </a:endParaRPr>
          </a:p>
          <a:p>
            <a:pPr algn="l"/>
            <a:r>
              <a:rPr lang="ja-JP" altLang="en-US"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　一人で働く人はもちろん、組織内で働く人も、これからの時代は、知識を持つ一人のプロとして能力を発揮すべき機会が増えていくはずです。知識社会の代表的な存在として、どんな責任を負っていくべきか、高い視座に身を置いて考えてみましょう。</a:t>
            </a:r>
          </a:p>
        </p:txBody>
      </p:sp>
      <p:sp>
        <p:nvSpPr>
          <p:cNvPr id="7" name="テキスト ボックス 6">
            <a:extLst>
              <a:ext uri="{FF2B5EF4-FFF2-40B4-BE49-F238E27FC236}">
                <a16:creationId xmlns:a16="http://schemas.microsoft.com/office/drawing/2014/main" id="{BC7FDE33-D180-425F-BA71-7F4BE7AEC6EA}"/>
              </a:ext>
            </a:extLst>
          </p:cNvPr>
          <p:cNvSpPr txBox="1"/>
          <p:nvPr/>
        </p:nvSpPr>
        <p:spPr>
          <a:xfrm>
            <a:off x="5261564" y="125513"/>
            <a:ext cx="3876382" cy="307777"/>
          </a:xfrm>
          <a:prstGeom prst="rect">
            <a:avLst/>
          </a:prstGeom>
          <a:noFill/>
        </p:spPr>
        <p:txBody>
          <a:bodyPr wrap="none" rtlCol="0">
            <a:spAutoFit/>
          </a:bodyPr>
          <a:lstStyle/>
          <a:p>
            <a:r>
              <a:rPr lang="ja-JP" altLang="ja-JP" sz="1400" kern="100" dirty="0">
                <a:solidFill>
                  <a:srgbClr val="ED7D31"/>
                </a:solidFill>
                <a:effectLst/>
                <a:latin typeface="游明朝" panose="02020400000000000000" pitchFamily="18" charset="-128"/>
                <a:ea typeface="BIZ UDP明朝 Medium" panose="02020500000000000000" pitchFamily="18" charset="-128"/>
                <a:cs typeface="Times New Roman" panose="02020603050405020304" pitchFamily="18" charset="0"/>
              </a:rPr>
              <a:t>＊＊ </a:t>
            </a:r>
            <a:r>
              <a:rPr lang="ja-JP" altLang="ja-JP" sz="1400" kern="100" dirty="0">
                <a:solidFill>
                  <a:srgbClr val="ED7D31"/>
                </a:solidFill>
                <a:effectLst/>
                <a:latin typeface="游明朝" panose="02020400000000000000" pitchFamily="18" charset="-128"/>
                <a:ea typeface="HGP創英角ｺﾞｼｯｸUB" panose="020B0900000000000000" pitchFamily="50" charset="-128"/>
                <a:cs typeface="Times New Roman" panose="02020603050405020304" pitchFamily="18" charset="0"/>
              </a:rPr>
              <a:t>読書会参加日（</a:t>
            </a:r>
            <a:r>
              <a:rPr lang="ja-JP" altLang="en-US" sz="1400" kern="100" dirty="0">
                <a:solidFill>
                  <a:srgbClr val="ED7D31"/>
                </a:solidFill>
                <a:latin typeface="HGS行書体" panose="03000600000000000000" pitchFamily="66" charset="-128"/>
                <a:ea typeface="游明朝" panose="02020400000000000000" pitchFamily="18" charset="-128"/>
                <a:cs typeface="Times New Roman" panose="02020603050405020304" pitchFamily="18" charset="0"/>
              </a:rPr>
              <a:t>　　　</a:t>
            </a:r>
            <a:r>
              <a:rPr lang="ja-JP" altLang="ja-JP" sz="1400" kern="100" dirty="0">
                <a:solidFill>
                  <a:srgbClr val="ED7D31"/>
                </a:solidFill>
                <a:effectLst/>
                <a:latin typeface="游明朝" panose="02020400000000000000" pitchFamily="18" charset="-128"/>
                <a:ea typeface="HGP創英角ｺﾞｼｯｸUB" panose="020B0900000000000000" pitchFamily="50" charset="-128"/>
                <a:cs typeface="Times New Roman" panose="02020603050405020304" pitchFamily="18" charset="0"/>
              </a:rPr>
              <a:t>年</a:t>
            </a:r>
            <a:r>
              <a:rPr lang="ja-JP" altLang="en-US" sz="1400" kern="100" dirty="0">
                <a:solidFill>
                  <a:srgbClr val="ED7D31"/>
                </a:solidFill>
                <a:effectLst/>
                <a:latin typeface="游明朝" panose="02020400000000000000" pitchFamily="18" charset="-128"/>
                <a:ea typeface="HGP創英角ｺﾞｼｯｸUB" panose="020B0900000000000000" pitchFamily="50" charset="-128"/>
                <a:cs typeface="Times New Roman" panose="02020603050405020304" pitchFamily="18" charset="0"/>
              </a:rPr>
              <a:t>　　</a:t>
            </a:r>
            <a:r>
              <a:rPr lang="ja-JP" altLang="ja-JP" sz="1400" kern="100" dirty="0">
                <a:solidFill>
                  <a:srgbClr val="ED7D31"/>
                </a:solidFill>
                <a:effectLst/>
                <a:latin typeface="游明朝" panose="02020400000000000000" pitchFamily="18" charset="-128"/>
                <a:ea typeface="HGP創英角ｺﾞｼｯｸUB" panose="020B0900000000000000" pitchFamily="50" charset="-128"/>
                <a:cs typeface="Times New Roman" panose="02020603050405020304" pitchFamily="18" charset="0"/>
              </a:rPr>
              <a:t>月</a:t>
            </a:r>
            <a:r>
              <a:rPr lang="ja-JP" altLang="en-US" sz="1400" kern="100" dirty="0">
                <a:solidFill>
                  <a:srgbClr val="ED7D31"/>
                </a:solidFill>
                <a:effectLst/>
                <a:latin typeface="游明朝" panose="02020400000000000000" pitchFamily="18" charset="-128"/>
                <a:ea typeface="HGP創英角ｺﾞｼｯｸUB" panose="020B0900000000000000" pitchFamily="50" charset="-128"/>
                <a:cs typeface="Times New Roman" panose="02020603050405020304" pitchFamily="18" charset="0"/>
              </a:rPr>
              <a:t>　　</a:t>
            </a:r>
            <a:r>
              <a:rPr lang="ja-JP" altLang="ja-JP" sz="1400" kern="100" dirty="0">
                <a:solidFill>
                  <a:srgbClr val="ED7D31"/>
                </a:solidFill>
                <a:effectLst/>
                <a:latin typeface="游明朝" panose="02020400000000000000" pitchFamily="18" charset="-128"/>
                <a:ea typeface="HGP創英角ｺﾞｼｯｸUB" panose="020B0900000000000000" pitchFamily="50" charset="-128"/>
                <a:cs typeface="Times New Roman" panose="02020603050405020304" pitchFamily="18" charset="0"/>
              </a:rPr>
              <a:t>日）　</a:t>
            </a:r>
            <a:r>
              <a:rPr lang="ja-JP" altLang="ja-JP" sz="1400" kern="100" dirty="0">
                <a:solidFill>
                  <a:srgbClr val="ED7D31"/>
                </a:solidFill>
                <a:effectLst/>
                <a:latin typeface="游明朝" panose="02020400000000000000" pitchFamily="18" charset="-128"/>
                <a:ea typeface="BIZ UDP明朝 Medium" panose="02020500000000000000" pitchFamily="18" charset="-128"/>
                <a:cs typeface="Times New Roman" panose="02020603050405020304" pitchFamily="18" charset="0"/>
              </a:rPr>
              <a:t>＊＊</a:t>
            </a:r>
            <a:endPar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11" name="テキスト ボックス 10">
            <a:extLst>
              <a:ext uri="{FF2B5EF4-FFF2-40B4-BE49-F238E27FC236}">
                <a16:creationId xmlns:a16="http://schemas.microsoft.com/office/drawing/2014/main" id="{8B2DA0D0-A37D-4B94-B571-FA7BCAE3D8FD}"/>
              </a:ext>
            </a:extLst>
          </p:cNvPr>
          <p:cNvSpPr txBox="1"/>
          <p:nvPr/>
        </p:nvSpPr>
        <p:spPr>
          <a:xfrm>
            <a:off x="1982789" y="2709959"/>
            <a:ext cx="2635658" cy="369332"/>
          </a:xfrm>
          <a:prstGeom prst="rect">
            <a:avLst/>
          </a:prstGeom>
          <a:noFill/>
        </p:spPr>
        <p:txBody>
          <a:bodyPr wrap="none" rtlCol="0">
            <a:spAutoFit/>
          </a:bodyPr>
          <a:lstStyle/>
          <a:p>
            <a:r>
              <a:rPr lang="ja-JP" altLang="ja-JP" sz="1800" b="1" dirty="0">
                <a:solidFill>
                  <a:schemeClr val="accent2"/>
                </a:solidFill>
                <a:effectLst/>
                <a:ea typeface="HGP創英角ｺﾞｼｯｸUB" panose="020B0900000000000000" pitchFamily="50" charset="-128"/>
                <a:cs typeface="Times New Roman" panose="02020603050405020304" pitchFamily="18" charset="0"/>
              </a:rPr>
              <a:t>〇読書会に参加する前に</a:t>
            </a:r>
            <a:endParaRPr kumimoji="1" lang="ja-JP" altLang="en-US" dirty="0">
              <a:solidFill>
                <a:schemeClr val="accent2"/>
              </a:solidFill>
            </a:endParaRPr>
          </a:p>
        </p:txBody>
      </p:sp>
      <p:sp>
        <p:nvSpPr>
          <p:cNvPr id="12" name="四角形: 角を丸くする 11">
            <a:extLst>
              <a:ext uri="{FF2B5EF4-FFF2-40B4-BE49-F238E27FC236}">
                <a16:creationId xmlns:a16="http://schemas.microsoft.com/office/drawing/2014/main" id="{CEFE2B1B-FB61-4870-BB2E-CF670A1FB4B2}"/>
              </a:ext>
            </a:extLst>
          </p:cNvPr>
          <p:cNvSpPr/>
          <p:nvPr/>
        </p:nvSpPr>
        <p:spPr>
          <a:xfrm>
            <a:off x="4916066" y="3583345"/>
            <a:ext cx="1958897" cy="2934799"/>
          </a:xfrm>
          <a:prstGeom prst="round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a:extLst>
              <a:ext uri="{FF2B5EF4-FFF2-40B4-BE49-F238E27FC236}">
                <a16:creationId xmlns:a16="http://schemas.microsoft.com/office/drawing/2014/main" id="{40C0DCD6-2D47-4B7E-807B-0DC228257958}"/>
              </a:ext>
            </a:extLst>
          </p:cNvPr>
          <p:cNvSpPr txBox="1"/>
          <p:nvPr/>
        </p:nvSpPr>
        <p:spPr>
          <a:xfrm>
            <a:off x="4617540" y="2706292"/>
            <a:ext cx="2457724" cy="369332"/>
          </a:xfrm>
          <a:prstGeom prst="rect">
            <a:avLst/>
          </a:prstGeom>
          <a:noFill/>
        </p:spPr>
        <p:txBody>
          <a:bodyPr wrap="none" rtlCol="0">
            <a:spAutoFit/>
          </a:bodyPr>
          <a:lstStyle/>
          <a:p>
            <a:r>
              <a:rPr lang="ja-JP" altLang="ja-JP" sz="1800" kern="100" dirty="0">
                <a:effectLst/>
                <a:latin typeface="游明朝" panose="02020400000000000000" pitchFamily="18" charset="-128"/>
                <a:ea typeface="HGP創英角ｺﾞｼｯｸUB" panose="020B0900000000000000" pitchFamily="50" charset="-128"/>
                <a:cs typeface="Times New Roman" panose="02020603050405020304" pitchFamily="18" charset="0"/>
              </a:rPr>
              <a:t>■読書会参加の最後に</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14" name="テキスト ボックス 13">
            <a:extLst>
              <a:ext uri="{FF2B5EF4-FFF2-40B4-BE49-F238E27FC236}">
                <a16:creationId xmlns:a16="http://schemas.microsoft.com/office/drawing/2014/main" id="{034EBBB6-39DF-4892-ABF2-C73D783471FB}"/>
              </a:ext>
            </a:extLst>
          </p:cNvPr>
          <p:cNvSpPr txBox="1"/>
          <p:nvPr/>
        </p:nvSpPr>
        <p:spPr>
          <a:xfrm>
            <a:off x="4866953" y="3075844"/>
            <a:ext cx="1958898" cy="600164"/>
          </a:xfrm>
          <a:prstGeom prst="rect">
            <a:avLst/>
          </a:prstGeom>
          <a:solidFill>
            <a:schemeClr val="accent6">
              <a:lumMod val="40000"/>
              <a:lumOff val="60000"/>
            </a:schemeClr>
          </a:solidFill>
        </p:spPr>
        <p:txBody>
          <a:bodyPr wrap="square" rtlCol="0">
            <a:spAutoFit/>
          </a:bodyPr>
          <a:lstStyle/>
          <a:p>
            <a:r>
              <a:rPr kumimoji="1" lang="ja-JP" altLang="en-US" sz="1100" dirty="0">
                <a:latin typeface="HGP創英角ｺﾞｼｯｸUB" panose="020B0900000000000000" pitchFamily="50" charset="-128"/>
                <a:ea typeface="HGP創英角ｺﾞｼｯｸUB" panose="020B0900000000000000" pitchFamily="50" charset="-128"/>
              </a:rPr>
              <a:t>他の人の発言も含めて、気に入った、あるいは気になったワンフレーズは何ですか？</a:t>
            </a:r>
          </a:p>
        </p:txBody>
      </p:sp>
      <p:sp>
        <p:nvSpPr>
          <p:cNvPr id="15" name="テキスト ボックス 5">
            <a:extLst>
              <a:ext uri="{FF2B5EF4-FFF2-40B4-BE49-F238E27FC236}">
                <a16:creationId xmlns:a16="http://schemas.microsoft.com/office/drawing/2014/main" id="{A21B5B6B-7D56-4B6F-A22D-6F8471091CF9}"/>
              </a:ext>
            </a:extLst>
          </p:cNvPr>
          <p:cNvSpPr txBox="1"/>
          <p:nvPr/>
        </p:nvSpPr>
        <p:spPr>
          <a:xfrm>
            <a:off x="4933959" y="3784832"/>
            <a:ext cx="1958897" cy="2577868"/>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1100" kern="100" dirty="0">
              <a:solidFill>
                <a:sysClr val="windowText" lastClr="000000"/>
              </a:solidFill>
              <a:latin typeface="游明朝" panose="02020400000000000000" pitchFamily="18" charset="-128"/>
              <a:ea typeface="HGS行書体" panose="03000600000000000000" pitchFamily="66"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en-US" altLang="ja-JP" sz="1100" b="0" i="0" u="none" strike="noStrike" kern="100" cap="none" spc="0" normalizeH="0" baseline="0" noProof="0" dirty="0">
              <a:ln>
                <a:noFill/>
              </a:ln>
              <a:solidFill>
                <a:sysClr val="windowText" lastClr="000000"/>
              </a:solidFill>
              <a:effectLst/>
              <a:uLnTx/>
              <a:uFillTx/>
              <a:latin typeface="游明朝" panose="02020400000000000000" pitchFamily="18" charset="-128"/>
              <a:ea typeface="HGS行書体" panose="03000600000000000000" pitchFamily="66"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1100" kern="100" dirty="0">
              <a:solidFill>
                <a:sysClr val="windowText" lastClr="000000"/>
              </a:solidFill>
              <a:latin typeface="游明朝" panose="02020400000000000000" pitchFamily="18" charset="-128"/>
              <a:ea typeface="HGS行書体" panose="03000600000000000000" pitchFamily="66"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en-US" altLang="ja-JP" sz="1100" b="0" i="0" u="none" strike="noStrike" kern="100" cap="none" spc="0" normalizeH="0" baseline="0" noProof="0" dirty="0">
              <a:ln>
                <a:noFill/>
              </a:ln>
              <a:solidFill>
                <a:sysClr val="windowText" lastClr="000000"/>
              </a:solidFill>
              <a:effectLst/>
              <a:uLnTx/>
              <a:uFillTx/>
              <a:latin typeface="游明朝" panose="02020400000000000000" pitchFamily="18" charset="-128"/>
              <a:ea typeface="HGS行書体" panose="03000600000000000000" pitchFamily="66"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1100" kern="100" dirty="0">
              <a:solidFill>
                <a:sysClr val="windowText" lastClr="000000"/>
              </a:solidFill>
              <a:latin typeface="游明朝" panose="02020400000000000000" pitchFamily="18" charset="-128"/>
              <a:ea typeface="HGS行書体" panose="03000600000000000000" pitchFamily="66"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en-US" altLang="ja-JP" sz="1100" b="0" i="0" u="none" strike="noStrike" kern="100" cap="none" spc="0" normalizeH="0" baseline="0" noProof="0" dirty="0">
              <a:ln>
                <a:noFill/>
              </a:ln>
              <a:solidFill>
                <a:sysClr val="windowText" lastClr="000000"/>
              </a:solidFill>
              <a:effectLst/>
              <a:uLnTx/>
              <a:uFillTx/>
              <a:latin typeface="游明朝" panose="02020400000000000000" pitchFamily="18" charset="-128"/>
              <a:ea typeface="HGS行書体" panose="03000600000000000000" pitchFamily="66"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1100" kern="100" dirty="0">
              <a:solidFill>
                <a:sysClr val="windowText" lastClr="000000"/>
              </a:solidFill>
              <a:latin typeface="游明朝" panose="02020400000000000000" pitchFamily="18" charset="-128"/>
              <a:ea typeface="HGS行書体" panose="03000600000000000000" pitchFamily="66"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en-US" altLang="ja-JP" sz="1050" b="0" i="0" u="none" strike="noStrike" kern="100" cap="none" spc="0" normalizeH="0" baseline="0" noProof="0" dirty="0">
              <a:ln>
                <a:noFill/>
              </a:ln>
              <a:solidFill>
                <a:sysClr val="windowText" lastClr="000000"/>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1050" kern="100" dirty="0">
              <a:solidFill>
                <a:sysClr val="windowText" lastClr="000000"/>
              </a:solidFill>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en-US" altLang="ja-JP" sz="1050" b="0" i="0" u="none" strike="noStrike" kern="100" cap="none" spc="0" normalizeH="0" baseline="0" noProof="0" dirty="0">
              <a:ln>
                <a:noFill/>
              </a:ln>
              <a:solidFill>
                <a:sysClr val="windowText" lastClr="000000"/>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en-US" altLang="ja-JP" sz="1050" b="0" i="0" u="none" strike="noStrike" kern="100" cap="none" spc="0" normalizeH="0" baseline="0" noProof="0" dirty="0">
              <a:ln>
                <a:noFill/>
              </a:ln>
              <a:solidFill>
                <a:sysClr val="windowText" lastClr="000000"/>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ja-JP" altLang="en-US" sz="1050" b="0" i="0" u="none" strike="noStrike" kern="100" cap="none" spc="0" normalizeH="0" baseline="0" noProof="0" dirty="0">
              <a:ln>
                <a:noFill/>
              </a:ln>
              <a:solidFill>
                <a:sysClr val="windowText" lastClr="000000"/>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r>
              <a:rPr kumimoji="0" lang="ja-JP" altLang="en-US" sz="800" b="0" i="0" u="none" strike="noStrike" kern="100" cap="none" spc="0" normalizeH="0" baseline="0" noProof="0" dirty="0">
                <a:ln>
                  <a:noFill/>
                </a:ln>
                <a:solidFill>
                  <a:srgbClr val="7030A0"/>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（レベルアップ）読書会の中での記憶をたどることで、より一層記憶の力を高めることができます。何が記憶に残ったかを思い出すことで、今日の読書会全体を俯瞰してみましょう！</a:t>
            </a:r>
            <a:endParaRPr kumimoji="0" lang="ja-JP" altLang="en-US" sz="1050" b="0" i="0" u="none" strike="noStrike" kern="100" cap="none" spc="0" normalizeH="0" baseline="0" noProof="0" dirty="0">
              <a:ln>
                <a:noFill/>
              </a:ln>
              <a:solidFill>
                <a:sysClr val="windowText" lastClr="000000"/>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p:txBody>
      </p:sp>
      <p:sp>
        <p:nvSpPr>
          <p:cNvPr id="16" name="四角形: 角を丸くする 15">
            <a:extLst>
              <a:ext uri="{FF2B5EF4-FFF2-40B4-BE49-F238E27FC236}">
                <a16:creationId xmlns:a16="http://schemas.microsoft.com/office/drawing/2014/main" id="{D2EFB599-558B-4DEA-92D9-E56510B7D5D8}"/>
              </a:ext>
            </a:extLst>
          </p:cNvPr>
          <p:cNvSpPr/>
          <p:nvPr/>
        </p:nvSpPr>
        <p:spPr>
          <a:xfrm>
            <a:off x="6944737" y="3558073"/>
            <a:ext cx="1958897" cy="2934799"/>
          </a:xfrm>
          <a:prstGeom prst="round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8">
            <a:extLst>
              <a:ext uri="{FF2B5EF4-FFF2-40B4-BE49-F238E27FC236}">
                <a16:creationId xmlns:a16="http://schemas.microsoft.com/office/drawing/2014/main" id="{419159F1-F582-47D3-AFD9-6E3EF59D48BD}"/>
              </a:ext>
            </a:extLst>
          </p:cNvPr>
          <p:cNvSpPr txBox="1"/>
          <p:nvPr/>
        </p:nvSpPr>
        <p:spPr>
          <a:xfrm>
            <a:off x="7040317" y="3761811"/>
            <a:ext cx="1730111" cy="262391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ffectLst/>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ffectLst/>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ffectLst/>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ffectLst/>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ffectLst/>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ffectLst/>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ffectLst/>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ffectLst/>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ffectLst/>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r>
              <a:rPr lang="ja-JP" altLang="en-US" sz="800" dirty="0">
                <a:solidFill>
                  <a:srgbClr val="7030A0"/>
                </a:solidFill>
                <a:effectLst/>
                <a:ea typeface="ＭＳ Ｐゴシック" panose="020B0600070205080204" pitchFamily="50" charset="-128"/>
                <a:cs typeface="Times New Roman" panose="02020603050405020304" pitchFamily="18" charset="0"/>
              </a:rPr>
              <a:t>（レベルアップ）このコース終了後、誰が見ていなくても「神々が見ている」と思って行動していくことを宣言してください。</a:t>
            </a:r>
            <a:endParaRPr kumimoji="0" lang="ja-JP" altLang="en-US" sz="800" b="0" i="0" u="none" strike="noStrike" kern="100" cap="none" spc="0" normalizeH="0" baseline="0" noProof="0" dirty="0">
              <a:ln>
                <a:noFill/>
              </a:ln>
              <a:solidFill>
                <a:sysClr val="windowText" lastClr="000000"/>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p:txBody>
      </p:sp>
      <p:sp>
        <p:nvSpPr>
          <p:cNvPr id="18" name="テキスト ボックス 4">
            <a:extLst>
              <a:ext uri="{FF2B5EF4-FFF2-40B4-BE49-F238E27FC236}">
                <a16:creationId xmlns:a16="http://schemas.microsoft.com/office/drawing/2014/main" id="{7284E866-8700-4346-90E0-40DDCDCFAC56}"/>
              </a:ext>
            </a:extLst>
          </p:cNvPr>
          <p:cNvSpPr txBox="1"/>
          <p:nvPr/>
        </p:nvSpPr>
        <p:spPr>
          <a:xfrm>
            <a:off x="2690923" y="3730420"/>
            <a:ext cx="1958898" cy="2686692"/>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r>
              <a:rPr lang="ja-JP" altLang="ja-JP" sz="900" kern="100" dirty="0">
                <a:solidFill>
                  <a:srgbClr val="ED7D31"/>
                </a:solidFill>
                <a:effectLst/>
                <a:latin typeface="游明朝" panose="02020400000000000000" pitchFamily="18" charset="-128"/>
                <a:ea typeface="ＭＳ Ｐゴシック" panose="020B0600070205080204" pitchFamily="50" charset="-128"/>
                <a:cs typeface="Times New Roman" panose="02020603050405020304" pitchFamily="18" charset="0"/>
              </a:rPr>
              <a:t>共感した部分</a:t>
            </a:r>
            <a:r>
              <a:rPr lang="en-US" altLang="ja-JP" sz="900" kern="100" dirty="0">
                <a:solidFill>
                  <a:srgbClr val="ED7D31"/>
                </a:solidFill>
                <a:effectLst/>
                <a:latin typeface="游明朝" panose="02020400000000000000" pitchFamily="18" charset="-128"/>
                <a:ea typeface="ＭＳ Ｐゴシック" panose="020B0600070205080204" pitchFamily="50" charset="-128"/>
                <a:cs typeface="Times New Roman" panose="02020603050405020304" pitchFamily="18" charset="0"/>
              </a:rPr>
              <a:t>/</a:t>
            </a:r>
            <a:r>
              <a:rPr lang="ja-JP" altLang="ja-JP" sz="900" kern="100" dirty="0">
                <a:solidFill>
                  <a:srgbClr val="ED7D31"/>
                </a:solidFill>
                <a:effectLst/>
                <a:latin typeface="游明朝" panose="02020400000000000000" pitchFamily="18" charset="-128"/>
                <a:ea typeface="ＭＳ Ｐゴシック" panose="020B0600070205080204" pitchFamily="50" charset="-128"/>
                <a:cs typeface="Times New Roman" panose="02020603050405020304" pitchFamily="18" charset="0"/>
              </a:rPr>
              <a:t>気づきがあった部分</a:t>
            </a:r>
            <a:endParaRPr lang="en-US" altLang="ja-JP" sz="900" kern="100" dirty="0">
              <a:solidFill>
                <a:srgbClr val="ED7D31"/>
              </a:solidFill>
              <a:effectLst/>
              <a:latin typeface="游明朝" panose="02020400000000000000" pitchFamily="18" charset="-128"/>
              <a:ea typeface="ＭＳ Ｐゴシック" panose="020B0600070205080204" pitchFamily="50" charset="-128"/>
              <a:cs typeface="Times New Roman" panose="02020603050405020304" pitchFamily="18" charset="0"/>
            </a:endParaRPr>
          </a:p>
          <a:p>
            <a:pPr algn="just"/>
            <a:endParaRPr lang="en-US" altLang="ja-JP" sz="900" kern="100" dirty="0">
              <a:solidFill>
                <a:srgbClr val="ED7D31"/>
              </a:solidFill>
              <a:latin typeface="游明朝" panose="02020400000000000000" pitchFamily="18" charset="-128"/>
              <a:ea typeface="ＭＳ Ｐゴシック" panose="020B0600070205080204" pitchFamily="50" charset="-128"/>
              <a:cs typeface="Times New Roman" panose="02020603050405020304" pitchFamily="18" charset="0"/>
            </a:endParaRPr>
          </a:p>
          <a:p>
            <a:pPr algn="just"/>
            <a:endParaRPr lang="ja-JP" altLang="ja-JP" sz="9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000" kern="100" dirty="0">
                <a:effectLst/>
                <a:latin typeface="HGS行書体" panose="03000600000000000000" pitchFamily="66" charset="-128"/>
                <a:ea typeface="游明朝" panose="02020400000000000000" pitchFamily="18" charset="-128"/>
                <a:cs typeface="Times New Roman" panose="02020603050405020304" pitchFamily="18" charset="0"/>
              </a:rPr>
              <a:t> </a:t>
            </a:r>
            <a:endParaRPr lang="ja-JP" alt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800" kern="100" dirty="0">
                <a:effectLst/>
                <a:latin typeface="HGS行書体" panose="03000600000000000000" pitchFamily="66" charset="-128"/>
                <a:ea typeface="游明朝" panose="02020400000000000000" pitchFamily="18" charset="-128"/>
                <a:cs typeface="Times New Roman" panose="02020603050405020304" pitchFamily="18" charset="0"/>
              </a:rPr>
              <a:t> </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800" kern="100" dirty="0">
                <a:effectLst/>
                <a:latin typeface="HGS行書体" panose="03000600000000000000" pitchFamily="66" charset="-128"/>
                <a:ea typeface="游明朝" panose="02020400000000000000" pitchFamily="18" charset="-128"/>
                <a:cs typeface="Times New Roman" panose="02020603050405020304" pitchFamily="18" charset="0"/>
              </a:rPr>
              <a:t> </a:t>
            </a:r>
            <a:r>
              <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rPr>
              <a:t> </a:t>
            </a:r>
            <a:endParaRPr lang="ja-JP" altLang="ja-JP" sz="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rPr>
              <a:t> </a:t>
            </a:r>
          </a:p>
          <a:p>
            <a:pPr algn="just"/>
            <a:r>
              <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rPr>
              <a:t> </a:t>
            </a:r>
            <a:endParaRPr lang="ja-JP" altLang="ja-JP" sz="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rPr>
              <a:t> </a:t>
            </a:r>
            <a:endParaRPr lang="ja-JP" altLang="ja-JP" sz="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rPr>
              <a:t> </a:t>
            </a:r>
          </a:p>
          <a:p>
            <a:pPr algn="just"/>
            <a:endParaRPr lang="en-US" altLang="ja-JP" sz="800" kern="100" dirty="0">
              <a:latin typeface="HGS行書体" panose="03000600000000000000" pitchFamily="66" charset="-128"/>
              <a:ea typeface="游明朝" panose="02020400000000000000" pitchFamily="18" charset="-128"/>
              <a:cs typeface="Times New Roman" panose="02020603050405020304" pitchFamily="18" charset="0"/>
            </a:endParaRPr>
          </a:p>
          <a:p>
            <a:pPr algn="just"/>
            <a:endPar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endParaRPr>
          </a:p>
          <a:p>
            <a:pPr algn="just"/>
            <a:endParaRPr lang="en-US" altLang="ja-JP" sz="800" kern="100" dirty="0">
              <a:latin typeface="HGS行書体" panose="03000600000000000000" pitchFamily="66" charset="-128"/>
              <a:ea typeface="游明朝" panose="02020400000000000000" pitchFamily="18" charset="-128"/>
              <a:cs typeface="Times New Roman" panose="02020603050405020304" pitchFamily="18" charset="0"/>
            </a:endParaRPr>
          </a:p>
          <a:p>
            <a:pPr algn="just"/>
            <a:endPar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endParaRPr>
          </a:p>
          <a:p>
            <a:pPr algn="just"/>
            <a:endParaRPr lang="ja-JP" altLang="ja-JP" sz="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ja-JP" sz="800" kern="100" dirty="0">
                <a:solidFill>
                  <a:srgbClr val="7030A0"/>
                </a:solidFill>
                <a:effectLst/>
                <a:latin typeface="游明朝" panose="02020400000000000000" pitchFamily="18" charset="-128"/>
                <a:ea typeface="ＭＳ Ｐゴシック" panose="020B0600070205080204" pitchFamily="50" charset="-128"/>
                <a:cs typeface="Times New Roman" panose="02020603050405020304" pitchFamily="18" charset="0"/>
              </a:rPr>
              <a:t>（レベルアップ）自分の現状や体験に照らして共感したこと、思いついて取り組んでみたくなったことなどもメモしてください。</a:t>
            </a:r>
            <a:endParaRPr lang="ja-JP" altLang="ja-JP" sz="8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19" name="テキスト ボックス 18">
            <a:extLst>
              <a:ext uri="{FF2B5EF4-FFF2-40B4-BE49-F238E27FC236}">
                <a16:creationId xmlns:a16="http://schemas.microsoft.com/office/drawing/2014/main" id="{B9700E2A-BF0B-44C2-8D95-99193EF8F60F}"/>
              </a:ext>
            </a:extLst>
          </p:cNvPr>
          <p:cNvSpPr txBox="1"/>
          <p:nvPr/>
        </p:nvSpPr>
        <p:spPr>
          <a:xfrm>
            <a:off x="6944737" y="3041698"/>
            <a:ext cx="1958898" cy="769441"/>
          </a:xfrm>
          <a:prstGeom prst="rect">
            <a:avLst/>
          </a:prstGeom>
          <a:solidFill>
            <a:schemeClr val="accent1">
              <a:lumMod val="20000"/>
              <a:lumOff val="80000"/>
            </a:schemeClr>
          </a:solidFill>
        </p:spPr>
        <p:txBody>
          <a:bodyPr wrap="square" rtlCol="0">
            <a:spAutoFit/>
          </a:bodyPr>
          <a:lstStyle/>
          <a:p>
            <a:r>
              <a:rPr kumimoji="1" lang="ja-JP" altLang="en-US" sz="1100" dirty="0">
                <a:latin typeface="HGP創英角ｺﾞｼｯｸUB" panose="020B0900000000000000" pitchFamily="50" charset="-128"/>
                <a:ea typeface="HGP創英角ｺﾞｼｯｸUB" panose="020B0900000000000000" pitchFamily="50" charset="-128"/>
              </a:rPr>
              <a:t>次回までに挑戦しようと思ったことは何ですか？まず何に着手しますか？どんな変化を期待して行動しますか？</a:t>
            </a:r>
          </a:p>
        </p:txBody>
      </p:sp>
      <p:sp>
        <p:nvSpPr>
          <p:cNvPr id="21" name="四角形: 角を丸くする 20">
            <a:extLst>
              <a:ext uri="{FF2B5EF4-FFF2-40B4-BE49-F238E27FC236}">
                <a16:creationId xmlns:a16="http://schemas.microsoft.com/office/drawing/2014/main" id="{A4641406-7469-4F25-A57F-EE5AC5A0D84E}"/>
              </a:ext>
            </a:extLst>
          </p:cNvPr>
          <p:cNvSpPr/>
          <p:nvPr/>
        </p:nvSpPr>
        <p:spPr>
          <a:xfrm>
            <a:off x="2660455" y="3551954"/>
            <a:ext cx="1958898" cy="2934799"/>
          </a:xfrm>
          <a:prstGeom prst="roundRect">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四角形: 角を丸くする 21">
            <a:extLst>
              <a:ext uri="{FF2B5EF4-FFF2-40B4-BE49-F238E27FC236}">
                <a16:creationId xmlns:a16="http://schemas.microsoft.com/office/drawing/2014/main" id="{2B3629FB-B320-40FC-9D24-D1B7E2192FD7}"/>
              </a:ext>
            </a:extLst>
          </p:cNvPr>
          <p:cNvSpPr/>
          <p:nvPr/>
        </p:nvSpPr>
        <p:spPr>
          <a:xfrm>
            <a:off x="590786" y="3583344"/>
            <a:ext cx="1958898" cy="2934799"/>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67AD2C44-0ED2-4202-BF65-09FE811F07CC}"/>
              </a:ext>
            </a:extLst>
          </p:cNvPr>
          <p:cNvSpPr txBox="1"/>
          <p:nvPr/>
        </p:nvSpPr>
        <p:spPr>
          <a:xfrm>
            <a:off x="2658642" y="3075624"/>
            <a:ext cx="1958898" cy="600164"/>
          </a:xfrm>
          <a:prstGeom prst="rect">
            <a:avLst/>
          </a:prstGeom>
          <a:solidFill>
            <a:srgbClr val="FFFF00"/>
          </a:solidFill>
        </p:spPr>
        <p:txBody>
          <a:bodyPr wrap="square" rtlCol="0">
            <a:spAutoFit/>
          </a:bodyPr>
          <a:lstStyle/>
          <a:p>
            <a:r>
              <a:rPr kumimoji="1" lang="ja-JP" altLang="en-US" sz="1100" dirty="0">
                <a:latin typeface="HGP創英角ｺﾞｼｯｸUB" panose="020B0900000000000000" pitchFamily="50" charset="-128"/>
                <a:ea typeface="HGP創英角ｺﾞｼｯｸUB" panose="020B0900000000000000" pitchFamily="50" charset="-128"/>
              </a:rPr>
              <a:t>読んできた範囲でもっとも心に残ったフレーズは何ですか？そこで感じたことは？</a:t>
            </a:r>
          </a:p>
        </p:txBody>
      </p:sp>
      <p:sp>
        <p:nvSpPr>
          <p:cNvPr id="23" name="テキスト ボックス 22">
            <a:extLst>
              <a:ext uri="{FF2B5EF4-FFF2-40B4-BE49-F238E27FC236}">
                <a16:creationId xmlns:a16="http://schemas.microsoft.com/office/drawing/2014/main" id="{F0792BF3-CAAF-4F88-A81D-E1CE0BA7D864}"/>
              </a:ext>
            </a:extLst>
          </p:cNvPr>
          <p:cNvSpPr txBox="1"/>
          <p:nvPr/>
        </p:nvSpPr>
        <p:spPr>
          <a:xfrm>
            <a:off x="582671" y="3102814"/>
            <a:ext cx="1958898" cy="600164"/>
          </a:xfrm>
          <a:prstGeom prst="rect">
            <a:avLst/>
          </a:prstGeom>
          <a:solidFill>
            <a:schemeClr val="accent2">
              <a:lumMod val="60000"/>
              <a:lumOff val="40000"/>
            </a:schemeClr>
          </a:solidFill>
        </p:spPr>
        <p:txBody>
          <a:bodyPr wrap="square" rtlCol="0">
            <a:spAutoFit/>
          </a:bodyPr>
          <a:lstStyle/>
          <a:p>
            <a:r>
              <a:rPr kumimoji="1" lang="ja-JP" altLang="en-US" sz="1100" dirty="0">
                <a:latin typeface="HGP創英角ｺﾞｼｯｸUB" panose="020B0900000000000000" pitchFamily="50" charset="-128"/>
                <a:ea typeface="HGP創英角ｺﾞｼｯｸUB" panose="020B0900000000000000" pitchFamily="50" charset="-128"/>
              </a:rPr>
              <a:t>この一月の間の、あなたの「実践」は何ですか？実践＝挑戦でもあるので失敗も含みます。</a:t>
            </a:r>
          </a:p>
        </p:txBody>
      </p:sp>
      <p:sp>
        <p:nvSpPr>
          <p:cNvPr id="24" name="テキスト ボックス 4">
            <a:extLst>
              <a:ext uri="{FF2B5EF4-FFF2-40B4-BE49-F238E27FC236}">
                <a16:creationId xmlns:a16="http://schemas.microsoft.com/office/drawing/2014/main" id="{4E015E2F-4EC3-4B0C-B87B-432D7E0378FA}"/>
              </a:ext>
            </a:extLst>
          </p:cNvPr>
          <p:cNvSpPr txBox="1"/>
          <p:nvPr/>
        </p:nvSpPr>
        <p:spPr>
          <a:xfrm>
            <a:off x="625673" y="3811139"/>
            <a:ext cx="1958898" cy="2686692"/>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endParaRPr lang="en-US" altLang="ja-JP" sz="1800" kern="100" dirty="0">
              <a:effectLst/>
              <a:latin typeface="HGS行書体" panose="03000600000000000000" pitchFamily="66" charset="-128"/>
              <a:ea typeface="游明朝" panose="02020400000000000000" pitchFamily="18" charset="-128"/>
              <a:cs typeface="Times New Roman" panose="02020603050405020304" pitchFamily="18" charset="0"/>
            </a:endParaRPr>
          </a:p>
          <a:p>
            <a:pPr algn="just"/>
            <a:r>
              <a:rPr lang="en-US" altLang="ja-JP" sz="1800" kern="100" dirty="0">
                <a:effectLst/>
                <a:latin typeface="HGS行書体" panose="03000600000000000000" pitchFamily="66" charset="-128"/>
                <a:ea typeface="游明朝" panose="02020400000000000000" pitchFamily="18" charset="-128"/>
                <a:cs typeface="Times New Roman" panose="02020603050405020304" pitchFamily="18" charset="0"/>
              </a:rPr>
              <a:t> </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800" kern="100" dirty="0">
                <a:effectLst/>
                <a:latin typeface="HGS行書体" panose="03000600000000000000" pitchFamily="66" charset="-128"/>
                <a:ea typeface="游明朝" panose="02020400000000000000" pitchFamily="18" charset="-128"/>
                <a:cs typeface="Times New Roman" panose="02020603050405020304" pitchFamily="18" charset="0"/>
              </a:rPr>
              <a:t> </a:t>
            </a:r>
            <a:r>
              <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rPr>
              <a:t> </a:t>
            </a:r>
            <a:endParaRPr lang="ja-JP" altLang="ja-JP" sz="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rPr>
              <a:t> </a:t>
            </a:r>
          </a:p>
          <a:p>
            <a:pPr algn="just"/>
            <a:r>
              <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rPr>
              <a:t> </a:t>
            </a:r>
            <a:endParaRPr lang="ja-JP" altLang="ja-JP" sz="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rPr>
              <a:t> </a:t>
            </a:r>
            <a:endParaRPr lang="ja-JP" altLang="ja-JP" sz="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rPr>
              <a:t> </a:t>
            </a:r>
          </a:p>
          <a:p>
            <a:pPr algn="just"/>
            <a:endParaRPr lang="en-US" altLang="ja-JP" sz="800" kern="100" dirty="0">
              <a:latin typeface="HGS行書体" panose="03000600000000000000" pitchFamily="66" charset="-128"/>
              <a:ea typeface="游明朝" panose="02020400000000000000" pitchFamily="18" charset="-128"/>
              <a:cs typeface="Times New Roman" panose="02020603050405020304" pitchFamily="18" charset="0"/>
            </a:endParaRPr>
          </a:p>
          <a:p>
            <a:pPr algn="just"/>
            <a:endPar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endParaRPr>
          </a:p>
          <a:p>
            <a:pPr algn="just"/>
            <a:endParaRPr lang="en-US" altLang="ja-JP" sz="800" kern="100" dirty="0">
              <a:latin typeface="游明朝" panose="02020400000000000000" pitchFamily="18" charset="-128"/>
              <a:ea typeface="游明朝" panose="02020400000000000000" pitchFamily="18" charset="-128"/>
              <a:cs typeface="Times New Roman" panose="02020603050405020304" pitchFamily="18" charset="0"/>
            </a:endParaRPr>
          </a:p>
          <a:p>
            <a:pPr algn="just"/>
            <a:endParaRPr lang="en-US" altLang="ja-JP" sz="800" kern="100" dirty="0">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en-US" sz="800" kern="100" dirty="0">
                <a:solidFill>
                  <a:srgbClr val="7030A0"/>
                </a:solidFill>
                <a:latin typeface="游明朝" panose="02020400000000000000" pitchFamily="18" charset="-128"/>
                <a:ea typeface="ＭＳ Ｐゴシック" panose="020B0600070205080204" pitchFamily="50" charset="-128"/>
                <a:cs typeface="Times New Roman" panose="02020603050405020304" pitchFamily="18" charset="0"/>
              </a:rPr>
              <a:t>最終ページのご自身の記載を確認し、初回</a:t>
            </a:r>
            <a:r>
              <a:rPr lang="ja-JP" altLang="en-US" sz="800" kern="100" dirty="0">
                <a:solidFill>
                  <a:srgbClr val="7030A0"/>
                </a:solidFill>
                <a:effectLst/>
                <a:latin typeface="游明朝" panose="02020400000000000000" pitchFamily="18" charset="-128"/>
                <a:ea typeface="ＭＳ Ｐゴシック" panose="020B0600070205080204" pitchFamily="50" charset="-128"/>
                <a:cs typeface="Times New Roman" panose="02020603050405020304" pitchFamily="18" charset="0"/>
              </a:rPr>
              <a:t>から今回までの間に、</a:t>
            </a:r>
            <a:r>
              <a:rPr lang="ja-JP" altLang="en-US" sz="800" kern="100" dirty="0">
                <a:solidFill>
                  <a:srgbClr val="7030A0"/>
                </a:solidFill>
                <a:latin typeface="游明朝" panose="02020400000000000000" pitchFamily="18" charset="-128"/>
                <a:ea typeface="ＭＳ Ｐゴシック" panose="020B0600070205080204" pitchFamily="50" charset="-128"/>
                <a:cs typeface="Times New Roman" panose="02020603050405020304" pitchFamily="18" charset="0"/>
              </a:rPr>
              <a:t>これまで</a:t>
            </a:r>
            <a:r>
              <a:rPr lang="ja-JP" altLang="en-US" sz="800" kern="100" dirty="0">
                <a:solidFill>
                  <a:srgbClr val="7030A0"/>
                </a:solidFill>
                <a:effectLst/>
                <a:latin typeface="游明朝" panose="02020400000000000000" pitchFamily="18" charset="-128"/>
                <a:ea typeface="ＭＳ Ｐゴシック" panose="020B0600070205080204" pitchFamily="50" charset="-128"/>
                <a:cs typeface="Times New Roman" panose="02020603050405020304" pitchFamily="18" charset="0"/>
              </a:rPr>
              <a:t>の学びや気づきについて実践したことをご記入ください。大きなことはなくとも、小さな取り組みを箇条書きで拾っていってください。</a:t>
            </a:r>
            <a:endParaRPr lang="en-US" altLang="ja-JP" sz="800" kern="100" dirty="0">
              <a:solidFill>
                <a:srgbClr val="7030A0"/>
              </a:solidFill>
              <a:effectLst/>
              <a:latin typeface="游明朝" panose="02020400000000000000" pitchFamily="18" charset="-128"/>
              <a:ea typeface="ＭＳ Ｐゴシック" panose="020B0600070205080204" pitchFamily="50" charset="-128"/>
              <a:cs typeface="Times New Roman" panose="02020603050405020304" pitchFamily="18" charset="0"/>
            </a:endParaRPr>
          </a:p>
          <a:p>
            <a:pPr algn="just"/>
            <a:r>
              <a:rPr lang="ja-JP" altLang="en-US" sz="800" kern="100" dirty="0">
                <a:solidFill>
                  <a:srgbClr val="7030A0"/>
                </a:solidFill>
                <a:effectLst/>
                <a:latin typeface="游明朝" panose="02020400000000000000" pitchFamily="18" charset="-128"/>
                <a:ea typeface="ＭＳ Ｐゴシック" panose="020B0600070205080204" pitchFamily="50" charset="-128"/>
                <a:cs typeface="Times New Roman" panose="02020603050405020304" pitchFamily="18" charset="0"/>
              </a:rPr>
              <a:t>（肯定的振り返りをしてください。）</a:t>
            </a:r>
          </a:p>
        </p:txBody>
      </p:sp>
    </p:spTree>
    <p:extLst>
      <p:ext uri="{BB962C8B-B14F-4D97-AF65-F5344CB8AC3E}">
        <p14:creationId xmlns:p14="http://schemas.microsoft.com/office/powerpoint/2010/main" val="8355508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四角形: 角を丸くする 3">
            <a:extLst>
              <a:ext uri="{FF2B5EF4-FFF2-40B4-BE49-F238E27FC236}">
                <a16:creationId xmlns:a16="http://schemas.microsoft.com/office/drawing/2014/main" id="{704C35C8-27B7-4D77-B8E9-0F84EF1029E2}"/>
              </a:ext>
            </a:extLst>
          </p:cNvPr>
          <p:cNvSpPr/>
          <p:nvPr/>
        </p:nvSpPr>
        <p:spPr>
          <a:xfrm>
            <a:off x="491207" y="1571625"/>
            <a:ext cx="2403133" cy="4921247"/>
          </a:xfrm>
          <a:prstGeom prst="roundRect">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4CC80C7C-6FD8-4D87-B7C3-22FF3929D4BE}"/>
              </a:ext>
            </a:extLst>
          </p:cNvPr>
          <p:cNvSpPr>
            <a:spLocks noGrp="1"/>
          </p:cNvSpPr>
          <p:nvPr>
            <p:ph type="title"/>
          </p:nvPr>
        </p:nvSpPr>
        <p:spPr>
          <a:xfrm>
            <a:off x="628650" y="365127"/>
            <a:ext cx="7886700" cy="454024"/>
          </a:xfrm>
        </p:spPr>
        <p:txBody>
          <a:bodyPr>
            <a:normAutofit fontScale="90000"/>
          </a:bodyPr>
          <a:lstStyle/>
          <a:p>
            <a:pPr algn="ctr"/>
            <a:r>
              <a:rPr lang="ja-JP" altLang="en-US" sz="2200" u="sng" kern="100" dirty="0">
                <a:effectLst/>
                <a:latin typeface="游明朝" panose="02020400000000000000" pitchFamily="18" charset="-128"/>
                <a:ea typeface="HGP創英ﾌﾟﾚｾﾞﾝｽEB" panose="02020800000000000000" pitchFamily="18" charset="-128"/>
                <a:cs typeface="Times New Roman" panose="02020603050405020304" pitchFamily="18" charset="0"/>
              </a:rPr>
              <a:t>受講する前にご自身のゴールを定めてみましょう。</a:t>
            </a:r>
            <a:br>
              <a:rPr lang="en-US" altLang="ja-JP" sz="1800" u="sng" kern="100" dirty="0">
                <a:effectLst/>
                <a:latin typeface="游明朝" panose="02020400000000000000" pitchFamily="18" charset="-128"/>
                <a:ea typeface="HGP創英ﾌﾟﾚｾﾞﾝｽEB" panose="02020800000000000000" pitchFamily="18" charset="-128"/>
                <a:cs typeface="Times New Roman" panose="02020603050405020304" pitchFamily="18" charset="0"/>
              </a:rPr>
            </a:br>
            <a:r>
              <a:rPr lang="en-US" altLang="ja-JP" sz="1800" u="sng" kern="100" dirty="0">
                <a:effectLst/>
                <a:latin typeface="游明朝" panose="02020400000000000000" pitchFamily="18" charset="-128"/>
                <a:ea typeface="HGP創英ﾌﾟﾚｾﾞﾝｽEB" panose="02020800000000000000" pitchFamily="18" charset="-128"/>
                <a:cs typeface="Times New Roman" panose="02020603050405020304" pitchFamily="18" charset="0"/>
              </a:rPr>
              <a:t>〈</a:t>
            </a:r>
            <a:r>
              <a:rPr lang="ja-JP" altLang="en-US" sz="1800" u="sng" kern="100" dirty="0">
                <a:effectLst/>
                <a:latin typeface="游明朝" panose="02020400000000000000" pitchFamily="18" charset="-128"/>
                <a:ea typeface="HGP創英ﾌﾟﾚｾﾞﾝｽEB" panose="02020800000000000000" pitchFamily="18" charset="-128"/>
                <a:cs typeface="Times New Roman" panose="02020603050405020304" pitchFamily="18" charset="0"/>
              </a:rPr>
              <a:t>途中、何度書き直しても、書き足してもＯＫです</a:t>
            </a:r>
            <a:r>
              <a:rPr lang="en-US" altLang="ja-JP" sz="1800" u="sng" kern="100" dirty="0">
                <a:effectLst/>
                <a:latin typeface="游明朝" panose="02020400000000000000" pitchFamily="18" charset="-128"/>
                <a:ea typeface="HGP創英ﾌﾟﾚｾﾞﾝｽEB" panose="02020800000000000000" pitchFamily="18" charset="-128"/>
                <a:cs typeface="Times New Roman" panose="02020603050405020304" pitchFamily="18" charset="0"/>
              </a:rPr>
              <a:t>〉</a:t>
            </a:r>
            <a:endParaRPr kumimoji="1" lang="ja-JP" altLang="en-US" sz="1200" dirty="0"/>
          </a:p>
        </p:txBody>
      </p:sp>
      <p:sp>
        <p:nvSpPr>
          <p:cNvPr id="3" name="テキスト ボックス 2">
            <a:extLst>
              <a:ext uri="{FF2B5EF4-FFF2-40B4-BE49-F238E27FC236}">
                <a16:creationId xmlns:a16="http://schemas.microsoft.com/office/drawing/2014/main" id="{48110C2C-DF09-4F45-A5B7-0B7A9A901C66}"/>
              </a:ext>
            </a:extLst>
          </p:cNvPr>
          <p:cNvSpPr txBox="1"/>
          <p:nvPr/>
        </p:nvSpPr>
        <p:spPr>
          <a:xfrm>
            <a:off x="628650" y="1571625"/>
            <a:ext cx="184731" cy="369332"/>
          </a:xfrm>
          <a:prstGeom prst="rect">
            <a:avLst/>
          </a:prstGeom>
          <a:noFill/>
        </p:spPr>
        <p:txBody>
          <a:bodyPr wrap="none" rtlCol="0">
            <a:spAutoFit/>
          </a:bodyPr>
          <a:lstStyle/>
          <a:p>
            <a:endParaRPr kumimoji="1" lang="ja-JP" altLang="en-US" dirty="0"/>
          </a:p>
        </p:txBody>
      </p:sp>
      <p:sp>
        <p:nvSpPr>
          <p:cNvPr id="10" name="テキスト ボックス 9">
            <a:extLst>
              <a:ext uri="{FF2B5EF4-FFF2-40B4-BE49-F238E27FC236}">
                <a16:creationId xmlns:a16="http://schemas.microsoft.com/office/drawing/2014/main" id="{67AD2C44-0ED2-4202-BF65-09FE811F07CC}"/>
              </a:ext>
            </a:extLst>
          </p:cNvPr>
          <p:cNvSpPr txBox="1"/>
          <p:nvPr/>
        </p:nvSpPr>
        <p:spPr>
          <a:xfrm>
            <a:off x="385764" y="1327596"/>
            <a:ext cx="2584147" cy="600164"/>
          </a:xfrm>
          <a:prstGeom prst="rect">
            <a:avLst/>
          </a:prstGeom>
          <a:solidFill>
            <a:srgbClr val="FFFF00"/>
          </a:solidFill>
        </p:spPr>
        <p:txBody>
          <a:bodyPr wrap="square" rtlCol="0">
            <a:spAutoFit/>
          </a:bodyPr>
          <a:lstStyle/>
          <a:p>
            <a:r>
              <a:rPr kumimoji="1" lang="ja-JP" altLang="en-US" sz="1100" dirty="0">
                <a:latin typeface="HGP創英角ｺﾞｼｯｸUB" panose="020B0900000000000000" pitchFamily="50" charset="-128"/>
                <a:ea typeface="HGP創英角ｺﾞｼｯｸUB" panose="020B0900000000000000" pitchFamily="50" charset="-128"/>
              </a:rPr>
              <a:t>このプロフェッショナル・コースの修了時にどんな習慣や能力を身につけていると嬉しいですか？</a:t>
            </a:r>
          </a:p>
        </p:txBody>
      </p:sp>
      <p:sp>
        <p:nvSpPr>
          <p:cNvPr id="12" name="四角形: 角を丸くする 11">
            <a:extLst>
              <a:ext uri="{FF2B5EF4-FFF2-40B4-BE49-F238E27FC236}">
                <a16:creationId xmlns:a16="http://schemas.microsoft.com/office/drawing/2014/main" id="{CEFE2B1B-FB61-4870-BB2E-CF670A1FB4B2}"/>
              </a:ext>
            </a:extLst>
          </p:cNvPr>
          <p:cNvSpPr/>
          <p:nvPr/>
        </p:nvSpPr>
        <p:spPr>
          <a:xfrm>
            <a:off x="3132808" y="1571625"/>
            <a:ext cx="2663147" cy="4921248"/>
          </a:xfrm>
          <a:prstGeom prst="round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a:extLst>
              <a:ext uri="{FF2B5EF4-FFF2-40B4-BE49-F238E27FC236}">
                <a16:creationId xmlns:a16="http://schemas.microsoft.com/office/drawing/2014/main" id="{034EBBB6-39DF-4892-ABF2-C73D783471FB}"/>
              </a:ext>
            </a:extLst>
          </p:cNvPr>
          <p:cNvSpPr txBox="1"/>
          <p:nvPr/>
        </p:nvSpPr>
        <p:spPr>
          <a:xfrm>
            <a:off x="3107354" y="1327596"/>
            <a:ext cx="2753251" cy="600164"/>
          </a:xfrm>
          <a:prstGeom prst="rect">
            <a:avLst/>
          </a:prstGeom>
          <a:solidFill>
            <a:schemeClr val="accent6">
              <a:lumMod val="40000"/>
              <a:lumOff val="60000"/>
            </a:schemeClr>
          </a:solidFill>
        </p:spPr>
        <p:txBody>
          <a:bodyPr wrap="square" rtlCol="0">
            <a:spAutoFit/>
          </a:bodyPr>
          <a:lstStyle/>
          <a:p>
            <a:r>
              <a:rPr kumimoji="1" lang="ja-JP" altLang="en-US" sz="1100" dirty="0">
                <a:latin typeface="HGP創英角ｺﾞｼｯｸUB" panose="020B0900000000000000" pitchFamily="50" charset="-128"/>
                <a:ea typeface="HGP創英角ｺﾞｼｯｸUB" panose="020B0900000000000000" pitchFamily="50" charset="-128"/>
              </a:rPr>
              <a:t>その頃に、あなたに意外な協力者ができているとしたら、どんな方で、どんな協力をしてくれるようになったと思いますか？</a:t>
            </a:r>
          </a:p>
        </p:txBody>
      </p:sp>
      <p:sp>
        <p:nvSpPr>
          <p:cNvPr id="16" name="四角形: 角を丸くする 15">
            <a:extLst>
              <a:ext uri="{FF2B5EF4-FFF2-40B4-BE49-F238E27FC236}">
                <a16:creationId xmlns:a16="http://schemas.microsoft.com/office/drawing/2014/main" id="{D2EFB599-558B-4DEA-92D9-E56510B7D5D8}"/>
              </a:ext>
            </a:extLst>
          </p:cNvPr>
          <p:cNvSpPr/>
          <p:nvPr/>
        </p:nvSpPr>
        <p:spPr>
          <a:xfrm>
            <a:off x="6095088" y="1540110"/>
            <a:ext cx="2663147" cy="4921248"/>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a:extLst>
              <a:ext uri="{FF2B5EF4-FFF2-40B4-BE49-F238E27FC236}">
                <a16:creationId xmlns:a16="http://schemas.microsoft.com/office/drawing/2014/main" id="{B9700E2A-BF0B-44C2-8D95-99193EF8F60F}"/>
              </a:ext>
            </a:extLst>
          </p:cNvPr>
          <p:cNvSpPr txBox="1"/>
          <p:nvPr/>
        </p:nvSpPr>
        <p:spPr>
          <a:xfrm>
            <a:off x="6025360" y="1356181"/>
            <a:ext cx="2753251" cy="430887"/>
          </a:xfrm>
          <a:prstGeom prst="rect">
            <a:avLst/>
          </a:prstGeom>
          <a:solidFill>
            <a:schemeClr val="accent2">
              <a:lumMod val="20000"/>
              <a:lumOff val="80000"/>
            </a:schemeClr>
          </a:solidFill>
        </p:spPr>
        <p:txBody>
          <a:bodyPr wrap="square" rtlCol="0">
            <a:spAutoFit/>
          </a:bodyPr>
          <a:lstStyle/>
          <a:p>
            <a:r>
              <a:rPr kumimoji="1" lang="ja-JP" altLang="en-US" sz="1100" dirty="0">
                <a:latin typeface="HGP創英角ｺﾞｼｯｸUB" panose="020B0900000000000000" pitchFamily="50" charset="-128"/>
                <a:ea typeface="HGP創英角ｺﾞｼｯｸUB" panose="020B0900000000000000" pitchFamily="50" charset="-128"/>
              </a:rPr>
              <a:t>１年後、あなたの永年の希望が叶っているとしたら、それは何ですか？</a:t>
            </a:r>
          </a:p>
        </p:txBody>
      </p:sp>
    </p:spTree>
    <p:extLst>
      <p:ext uri="{BB962C8B-B14F-4D97-AF65-F5344CB8AC3E}">
        <p14:creationId xmlns:p14="http://schemas.microsoft.com/office/powerpoint/2010/main" val="2548640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6D47A5D7-00E7-43DB-A73F-6AACA9437BF7}"/>
              </a:ext>
            </a:extLst>
          </p:cNvPr>
          <p:cNvPicPr>
            <a:picLocks noChangeAspect="1"/>
          </p:cNvPicPr>
          <p:nvPr/>
        </p:nvPicPr>
        <p:blipFill>
          <a:blip r:embed="rId2"/>
          <a:stretch>
            <a:fillRect/>
          </a:stretch>
        </p:blipFill>
        <p:spPr>
          <a:xfrm>
            <a:off x="432412" y="374176"/>
            <a:ext cx="5627235" cy="3401720"/>
          </a:xfrm>
          <a:prstGeom prst="rect">
            <a:avLst/>
          </a:prstGeom>
        </p:spPr>
      </p:pic>
      <p:sp>
        <p:nvSpPr>
          <p:cNvPr id="4" name="吹き出し: 左矢印 3">
            <a:extLst>
              <a:ext uri="{FF2B5EF4-FFF2-40B4-BE49-F238E27FC236}">
                <a16:creationId xmlns:a16="http://schemas.microsoft.com/office/drawing/2014/main" id="{2433326A-0E56-4E2A-ACB6-33043EE9533F}"/>
              </a:ext>
            </a:extLst>
          </p:cNvPr>
          <p:cNvSpPr/>
          <p:nvPr/>
        </p:nvSpPr>
        <p:spPr>
          <a:xfrm>
            <a:off x="6059647" y="867119"/>
            <a:ext cx="2399251" cy="755009"/>
          </a:xfrm>
          <a:prstGeom prst="leftArrowCallout">
            <a:avLst>
              <a:gd name="adj1" fmla="val 25000"/>
              <a:gd name="adj2" fmla="val 25000"/>
              <a:gd name="adj3" fmla="val 25000"/>
              <a:gd name="adj4" fmla="val 8412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dirty="0"/>
              <a:t>●社会と組織の関係を良くする。</a:t>
            </a:r>
          </a:p>
          <a:p>
            <a:r>
              <a:rPr lang="ja-JP" altLang="en-US" sz="900" dirty="0"/>
              <a:t>●組織のミッション</a:t>
            </a:r>
          </a:p>
          <a:p>
            <a:r>
              <a:rPr lang="ja-JP" altLang="en-US" sz="900" dirty="0"/>
              <a:t>●マーケティング</a:t>
            </a:r>
          </a:p>
          <a:p>
            <a:r>
              <a:rPr lang="ja-JP" altLang="en-US" sz="900" dirty="0"/>
              <a:t>●イノベーション</a:t>
            </a:r>
          </a:p>
        </p:txBody>
      </p:sp>
      <p:sp>
        <p:nvSpPr>
          <p:cNvPr id="5" name="吹き出し: 左矢印 4">
            <a:extLst>
              <a:ext uri="{FF2B5EF4-FFF2-40B4-BE49-F238E27FC236}">
                <a16:creationId xmlns:a16="http://schemas.microsoft.com/office/drawing/2014/main" id="{87001ED0-4C1C-4092-BAC2-92FE949F84FF}"/>
              </a:ext>
            </a:extLst>
          </p:cNvPr>
          <p:cNvSpPr/>
          <p:nvPr/>
        </p:nvSpPr>
        <p:spPr>
          <a:xfrm>
            <a:off x="6059646" y="1697531"/>
            <a:ext cx="2399251" cy="755009"/>
          </a:xfrm>
          <a:prstGeom prst="leftArrowCallout">
            <a:avLst>
              <a:gd name="adj1" fmla="val 25000"/>
              <a:gd name="adj2" fmla="val 25000"/>
              <a:gd name="adj3" fmla="val 25000"/>
              <a:gd name="adj4" fmla="val 84126"/>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dirty="0"/>
              <a:t>●メンバーが担う仕事を設計する。</a:t>
            </a:r>
          </a:p>
          <a:p>
            <a:r>
              <a:rPr lang="ja-JP" altLang="en-US" sz="900" dirty="0"/>
              <a:t>●仕事のプロセスを分析。</a:t>
            </a:r>
          </a:p>
          <a:p>
            <a:r>
              <a:rPr lang="ja-JP" altLang="en-US" sz="900" dirty="0"/>
              <a:t>●具体的な仕事に分解。</a:t>
            </a:r>
          </a:p>
          <a:p>
            <a:r>
              <a:rPr lang="ja-JP" altLang="en-US" sz="900" dirty="0"/>
              <a:t>●どの仕事を何人で。</a:t>
            </a:r>
          </a:p>
        </p:txBody>
      </p:sp>
      <p:sp>
        <p:nvSpPr>
          <p:cNvPr id="6" name="吹き出し: 左矢印 5">
            <a:extLst>
              <a:ext uri="{FF2B5EF4-FFF2-40B4-BE49-F238E27FC236}">
                <a16:creationId xmlns:a16="http://schemas.microsoft.com/office/drawing/2014/main" id="{6A7D11B1-CEDE-4006-BC7B-0D99BCB3097A}"/>
              </a:ext>
            </a:extLst>
          </p:cNvPr>
          <p:cNvSpPr/>
          <p:nvPr/>
        </p:nvSpPr>
        <p:spPr>
          <a:xfrm>
            <a:off x="6059646" y="2472240"/>
            <a:ext cx="2399251" cy="755009"/>
          </a:xfrm>
          <a:prstGeom prst="leftArrowCallout">
            <a:avLst>
              <a:gd name="adj1" fmla="val 25000"/>
              <a:gd name="adj2" fmla="val 25000"/>
              <a:gd name="adj3" fmla="val 25000"/>
              <a:gd name="adj4" fmla="val 84126"/>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dirty="0"/>
              <a:t>●人材育成</a:t>
            </a:r>
          </a:p>
          <a:p>
            <a:r>
              <a:rPr lang="ja-JP" altLang="en-US" sz="900" dirty="0"/>
              <a:t>●動機づけ</a:t>
            </a:r>
          </a:p>
          <a:p>
            <a:r>
              <a:rPr lang="ja-JP" altLang="en-US" sz="900" dirty="0"/>
              <a:t>●コミュニケーション</a:t>
            </a:r>
          </a:p>
          <a:p>
            <a:r>
              <a:rPr lang="ja-JP" altLang="en-US" sz="900" dirty="0"/>
              <a:t>●適所へ適材を配置</a:t>
            </a:r>
          </a:p>
        </p:txBody>
      </p:sp>
      <p:sp>
        <p:nvSpPr>
          <p:cNvPr id="7" name="吹き出し: 左矢印 6">
            <a:extLst>
              <a:ext uri="{FF2B5EF4-FFF2-40B4-BE49-F238E27FC236}">
                <a16:creationId xmlns:a16="http://schemas.microsoft.com/office/drawing/2014/main" id="{1383FD63-A4AF-4095-B95F-68A229BFA759}"/>
              </a:ext>
            </a:extLst>
          </p:cNvPr>
          <p:cNvSpPr/>
          <p:nvPr/>
        </p:nvSpPr>
        <p:spPr>
          <a:xfrm>
            <a:off x="5727138" y="3246949"/>
            <a:ext cx="2399251" cy="755009"/>
          </a:xfrm>
          <a:prstGeom prst="leftArrowCallout">
            <a:avLst>
              <a:gd name="adj1" fmla="val 25000"/>
              <a:gd name="adj2" fmla="val 25000"/>
              <a:gd name="adj3" fmla="val 25000"/>
              <a:gd name="adj4" fmla="val 84126"/>
            </a:avLst>
          </a:prstGeom>
          <a:solidFill>
            <a:schemeClr val="accent2">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dirty="0">
                <a:solidFill>
                  <a:schemeClr val="tx1"/>
                </a:solidFill>
              </a:rPr>
              <a:t>●自分を成長させる</a:t>
            </a:r>
          </a:p>
          <a:p>
            <a:r>
              <a:rPr lang="ja-JP" altLang="en-US" sz="900" dirty="0">
                <a:solidFill>
                  <a:schemeClr val="tx1"/>
                </a:solidFill>
              </a:rPr>
              <a:t>●自己実現のスタート</a:t>
            </a:r>
          </a:p>
          <a:p>
            <a:r>
              <a:rPr lang="ja-JP" altLang="en-US" sz="900" dirty="0">
                <a:solidFill>
                  <a:schemeClr val="tx1"/>
                </a:solidFill>
              </a:rPr>
              <a:t>●組織は自分を生かし、人生を豊かにする道具</a:t>
            </a:r>
          </a:p>
        </p:txBody>
      </p:sp>
      <p:sp>
        <p:nvSpPr>
          <p:cNvPr id="2" name="テキスト ボックス 1">
            <a:extLst>
              <a:ext uri="{FF2B5EF4-FFF2-40B4-BE49-F238E27FC236}">
                <a16:creationId xmlns:a16="http://schemas.microsoft.com/office/drawing/2014/main" id="{A2FD0D0F-AA8E-42F1-A134-B77EC9CA2ACC}"/>
              </a:ext>
            </a:extLst>
          </p:cNvPr>
          <p:cNvSpPr txBox="1"/>
          <p:nvPr/>
        </p:nvSpPr>
        <p:spPr>
          <a:xfrm>
            <a:off x="289536" y="4092770"/>
            <a:ext cx="3910989" cy="1661993"/>
          </a:xfrm>
          <a:prstGeom prst="rect">
            <a:avLst/>
          </a:prstGeom>
          <a:noFill/>
        </p:spPr>
        <p:txBody>
          <a:bodyPr wrap="square" rtlCol="0">
            <a:spAutoFit/>
          </a:bodyPr>
          <a:lstStyle/>
          <a:p>
            <a:pPr algn="ctr"/>
            <a:r>
              <a:rPr lang="ja-JP" altLang="ja-JP" sz="1800" kern="100" dirty="0">
                <a:effectLst/>
                <a:latin typeface="游明朝" panose="02020400000000000000" pitchFamily="18" charset="-128"/>
                <a:ea typeface="HGP創英角ｺﾞｼｯｸUB" panose="020B0900000000000000" pitchFamily="50" charset="-128"/>
                <a:cs typeface="ＭＳ 明朝" panose="02020609040205080304" pitchFamily="17" charset="-128"/>
              </a:rPr>
              <a:t>実践するマネジメント読書会</a:t>
            </a:r>
            <a:r>
              <a:rPr lang="en-US" altLang="ja-JP" sz="1800" kern="100" dirty="0">
                <a:effectLst/>
                <a:latin typeface="Segoe UI Symbol" panose="020B0502040204020203" pitchFamily="34" charset="0"/>
                <a:ea typeface="HGP創英角ｺﾞｼｯｸUB" panose="020B0900000000000000" pitchFamily="50" charset="-128"/>
                <a:cs typeface="Segoe UI Symbol" panose="020B0502040204020203" pitchFamily="34" charset="0"/>
              </a:rPr>
              <a:t>🄬</a:t>
            </a:r>
            <a:r>
              <a:rPr lang="ja-JP" altLang="en-US" sz="1800" kern="100" dirty="0">
                <a:effectLst/>
                <a:latin typeface="Segoe UI Symbol" panose="020B0502040204020203" pitchFamily="34" charset="0"/>
                <a:ea typeface="HGP創英角ｺﾞｼｯｸUB" panose="020B0900000000000000" pitchFamily="50" charset="-128"/>
                <a:cs typeface="Segoe UI Symbol" panose="020B0502040204020203" pitchFamily="34" charset="0"/>
              </a:rPr>
              <a:t>　</a:t>
            </a:r>
            <a:r>
              <a:rPr lang="ja-JP" altLang="ja-JP" sz="1800" kern="100" dirty="0">
                <a:effectLst/>
                <a:latin typeface="游明朝" panose="02020400000000000000" pitchFamily="18" charset="-128"/>
                <a:ea typeface="HGP創英角ｺﾞｼｯｸUB" panose="020B0900000000000000" pitchFamily="50" charset="-128"/>
                <a:cs typeface="ＭＳ 明朝" panose="02020609040205080304" pitchFamily="17" charset="-128"/>
              </a:rPr>
              <a:t>（</a:t>
            </a:r>
            <a:r>
              <a:rPr lang="en-US" altLang="ja-JP" sz="1800" kern="100" dirty="0">
                <a:effectLst/>
                <a:latin typeface="游明朝" panose="02020400000000000000" pitchFamily="18" charset="-128"/>
                <a:ea typeface="HGP創英角ｺﾞｼｯｸUB" panose="020B0900000000000000" pitchFamily="50" charset="-128"/>
                <a:cs typeface="ＭＳ 明朝" panose="02020609040205080304" pitchFamily="17" charset="-128"/>
              </a:rPr>
              <a:t>BASIC</a:t>
            </a:r>
            <a:r>
              <a:rPr lang="ja-JP" altLang="ja-JP" sz="1800" kern="100" dirty="0">
                <a:effectLst/>
                <a:latin typeface="游明朝" panose="02020400000000000000" pitchFamily="18" charset="-128"/>
                <a:ea typeface="HGP創英角ｺﾞｼｯｸUB" panose="020B0900000000000000" pitchFamily="50" charset="-128"/>
                <a:cs typeface="ＭＳ 明朝" panose="02020609040205080304" pitchFamily="17" charset="-128"/>
              </a:rPr>
              <a:t>：セルフマネジメント）</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l"/>
            <a:r>
              <a:rPr lang="en-US" altLang="ja-JP" sz="1100" kern="100" dirty="0">
                <a:effectLst/>
                <a:latin typeface="BIZ UDP明朝 Medium" panose="02020500000000000000" pitchFamily="18" charset="-128"/>
                <a:ea typeface="游明朝" panose="02020400000000000000" pitchFamily="18" charset="-128"/>
                <a:cs typeface="ＭＳ 明朝" panose="02020609040205080304" pitchFamily="17" charset="-128"/>
              </a:rPr>
              <a:t>Basic</a:t>
            </a:r>
            <a:r>
              <a:rPr lang="ja-JP" altLang="ja-JP" sz="1100" kern="100" dirty="0">
                <a:effectLst/>
                <a:latin typeface="游明朝" panose="02020400000000000000" pitchFamily="18" charset="-128"/>
                <a:ea typeface="BIZ UDP明朝 Medium" panose="02020500000000000000" pitchFamily="18" charset="-128"/>
                <a:cs typeface="ＭＳ 明朝" panose="02020609040205080304" pitchFamily="17" charset="-128"/>
              </a:rPr>
              <a:t>プログラムでは、マネジメントの体系の中でも「セルフマネジメント」、すなわち一人ひとりの働く人が、自分自身を「成果をあげる人」に育てあげるために行うマネジメントをテーマとしています。セルフマネジメントの実践で、仕事と自分自身への主導権を取り戻すとともに、あなたの強みを発揮できる居場所（位置と役割）を手にしましょう。</a:t>
            </a:r>
            <a:endParaRPr lang="ja-JP" alt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8" name="テキスト ボックス 7">
            <a:extLst>
              <a:ext uri="{FF2B5EF4-FFF2-40B4-BE49-F238E27FC236}">
                <a16:creationId xmlns:a16="http://schemas.microsoft.com/office/drawing/2014/main" id="{E8F9751C-0BEE-404D-ACB3-4BE868C56190}"/>
              </a:ext>
            </a:extLst>
          </p:cNvPr>
          <p:cNvSpPr txBox="1"/>
          <p:nvPr/>
        </p:nvSpPr>
        <p:spPr>
          <a:xfrm>
            <a:off x="4305997" y="4109512"/>
            <a:ext cx="4409378" cy="2031325"/>
          </a:xfrm>
          <a:prstGeom prst="rect">
            <a:avLst/>
          </a:prstGeom>
          <a:noFill/>
        </p:spPr>
        <p:txBody>
          <a:bodyPr wrap="square" rtlCol="0">
            <a:spAutoFit/>
          </a:bodyPr>
          <a:lstStyle/>
          <a:p>
            <a:pPr algn="l"/>
            <a:r>
              <a:rPr lang="ja-JP" altLang="ja-JP" sz="1600" kern="100" dirty="0">
                <a:effectLst/>
                <a:latin typeface="游明朝" panose="02020400000000000000" pitchFamily="18" charset="-128"/>
                <a:ea typeface="HGP創英角ｺﾞｼｯｸUB" panose="020B0900000000000000" pitchFamily="50" charset="-128"/>
                <a:cs typeface="Times New Roman" panose="02020603050405020304" pitchFamily="18" charset="0"/>
              </a:rPr>
              <a:t>セルフマネジメントの領域を「</a:t>
            </a:r>
            <a:r>
              <a:rPr lang="en-US" altLang="ja-JP" sz="1600" kern="100" dirty="0">
                <a:effectLst/>
                <a:latin typeface="游明朝" panose="02020400000000000000" pitchFamily="18" charset="-128"/>
                <a:ea typeface="HGP創英角ｺﾞｼｯｸUB" panose="020B0900000000000000" pitchFamily="50" charset="-128"/>
                <a:cs typeface="Times New Roman" panose="02020603050405020304" pitchFamily="18" charset="0"/>
              </a:rPr>
              <a:t>BASIC</a:t>
            </a:r>
            <a:r>
              <a:rPr lang="ja-JP" altLang="ja-JP" sz="1600" kern="100" dirty="0">
                <a:effectLst/>
                <a:latin typeface="游明朝" panose="02020400000000000000" pitchFamily="18" charset="-128"/>
                <a:ea typeface="HGP創英角ｺﾞｼｯｸUB" panose="020B0900000000000000" pitchFamily="50" charset="-128"/>
                <a:cs typeface="Times New Roman" panose="02020603050405020304" pitchFamily="18" charset="0"/>
              </a:rPr>
              <a:t>」とする理由</a:t>
            </a:r>
            <a:endParaRPr lang="ja-JP" alt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342900" lvl="0" indent="-342900" algn="l">
              <a:buFont typeface="+mj-lt"/>
              <a:buAutoNum type="arabicPeriod"/>
            </a:pPr>
            <a:r>
              <a:rPr lang="ja-JP" altLang="ja-JP" sz="1100" kern="100" dirty="0">
                <a:effectLst/>
                <a:latin typeface="游明朝" panose="02020400000000000000" pitchFamily="18" charset="-128"/>
                <a:ea typeface="BIZ UDP明朝 Medium" panose="02020500000000000000" pitchFamily="18" charset="-128"/>
                <a:cs typeface="Times New Roman" panose="02020603050405020304" pitchFamily="18" charset="0"/>
              </a:rPr>
              <a:t>マネジメントを正しく理解するためには、知識労働者の働き方や特性の理解が欠かせないから。</a:t>
            </a:r>
            <a:endParaRPr lang="ja-JP" alt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342900" lvl="0" indent="-342900" algn="l">
              <a:buFont typeface="+mj-lt"/>
              <a:buAutoNum type="arabicPeriod"/>
            </a:pPr>
            <a:r>
              <a:rPr lang="ja-JP" altLang="ja-JP" sz="1100" kern="100" dirty="0">
                <a:effectLst/>
                <a:latin typeface="游明朝" panose="02020400000000000000" pitchFamily="18" charset="-128"/>
                <a:ea typeface="BIZ UDP明朝 Medium" panose="02020500000000000000" pitchFamily="18" charset="-128"/>
                <a:cs typeface="Times New Roman" panose="02020603050405020304" pitchFamily="18" charset="0"/>
              </a:rPr>
              <a:t>成果をあげる組織のリーダーとして範を示すために。</a:t>
            </a:r>
            <a:endParaRPr lang="ja-JP" alt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342900" lvl="0" indent="-342900" algn="l">
              <a:buFont typeface="+mj-lt"/>
              <a:buAutoNum type="arabicPeriod"/>
            </a:pPr>
            <a:r>
              <a:rPr lang="ja-JP" altLang="ja-JP" sz="1100" kern="100" dirty="0">
                <a:effectLst/>
                <a:latin typeface="游明朝" panose="02020400000000000000" pitchFamily="18" charset="-128"/>
                <a:ea typeface="BIZ UDP明朝 Medium" panose="02020500000000000000" pitchFamily="18" charset="-128"/>
                <a:cs typeface="Times New Roman" panose="02020603050405020304" pitchFamily="18" charset="0"/>
              </a:rPr>
              <a:t>マネジメントの実践的な修得サイクルは、「自分自身」という最小単位で行うことで、最も早く検証・体感できるから。</a:t>
            </a:r>
            <a:endParaRPr lang="ja-JP" alt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342900" lvl="0" indent="-342900" algn="l">
              <a:buFont typeface="+mj-lt"/>
              <a:buAutoNum type="arabicPeriod"/>
            </a:pPr>
            <a:r>
              <a:rPr lang="ja-JP" altLang="ja-JP" sz="1100" kern="100" dirty="0">
                <a:effectLst/>
                <a:latin typeface="游明朝" panose="02020400000000000000" pitchFamily="18" charset="-128"/>
                <a:ea typeface="BIZ UDP明朝 Medium" panose="02020500000000000000" pitchFamily="18" charset="-128"/>
                <a:cs typeface="Times New Roman" panose="02020603050405020304" pitchFamily="18" charset="0"/>
              </a:rPr>
              <a:t>経営者や幹部、高度な専門職から新人まで、誰でもが自分のこととして学べるから。</a:t>
            </a:r>
            <a:endParaRPr lang="en-US" altLang="ja-JP" sz="1100" kern="100" dirty="0">
              <a:latin typeface="游明朝" panose="02020400000000000000" pitchFamily="18" charset="-128"/>
              <a:ea typeface="游明朝" panose="02020400000000000000" pitchFamily="18" charset="-128"/>
              <a:cs typeface="Times New Roman" panose="02020603050405020304" pitchFamily="18" charset="0"/>
            </a:endParaRPr>
          </a:p>
          <a:p>
            <a:pPr marL="342900" lvl="0" indent="-342900" algn="l">
              <a:buFont typeface="+mj-lt"/>
              <a:buAutoNum type="arabicPeriod"/>
            </a:pPr>
            <a:r>
              <a:rPr lang="ja-JP" altLang="ja-JP" sz="1100" dirty="0">
                <a:effectLst/>
                <a:ea typeface="BIZ UDP明朝 Medium" panose="02020500000000000000" pitchFamily="18" charset="-128"/>
                <a:cs typeface="Times New Roman" panose="02020603050405020304" pitchFamily="18" charset="0"/>
              </a:rPr>
              <a:t>「事業のマネジメント」や「人と仕事のマネジメント」に取り組むに際しても、「セルフマネジメント」をなおざりにしたままで成果をあげ続けることは難しいから。</a:t>
            </a:r>
            <a:endParaRPr kumimoji="1" lang="ja-JP" altLang="en-US" sz="1100" dirty="0"/>
          </a:p>
        </p:txBody>
      </p:sp>
    </p:spTree>
    <p:extLst>
      <p:ext uri="{BB962C8B-B14F-4D97-AF65-F5344CB8AC3E}">
        <p14:creationId xmlns:p14="http://schemas.microsoft.com/office/powerpoint/2010/main" val="7664633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EAD3C24-ABEC-4240-B54E-5B2D3EE0B0D0}"/>
              </a:ext>
            </a:extLst>
          </p:cNvPr>
          <p:cNvSpPr>
            <a:spLocks noGrp="1"/>
          </p:cNvSpPr>
          <p:nvPr>
            <p:ph type="title"/>
          </p:nvPr>
        </p:nvSpPr>
        <p:spPr>
          <a:xfrm>
            <a:off x="628650" y="365126"/>
            <a:ext cx="7886700" cy="749299"/>
          </a:xfrm>
        </p:spPr>
        <p:txBody>
          <a:bodyPr>
            <a:normAutofit/>
          </a:bodyPr>
          <a:lstStyle/>
          <a:p>
            <a:r>
              <a:rPr lang="ja-JP" altLang="ja-JP" sz="3200" kern="100" dirty="0">
                <a:effectLst/>
                <a:latin typeface="游明朝" panose="02020400000000000000" pitchFamily="18" charset="-128"/>
                <a:ea typeface="HGP創英角ｺﾞｼｯｸUB" panose="020B0900000000000000" pitchFamily="50" charset="-128"/>
                <a:cs typeface="Times New Roman" panose="02020603050405020304" pitchFamily="18" charset="0"/>
              </a:rPr>
              <a:t>二つの</a:t>
            </a:r>
            <a:r>
              <a:rPr lang="en-US" altLang="ja-JP" sz="3200" kern="100" dirty="0">
                <a:effectLst/>
                <a:latin typeface="游明朝" panose="02020400000000000000" pitchFamily="18" charset="-128"/>
                <a:ea typeface="HGP創英角ｺﾞｼｯｸUB" panose="020B0900000000000000" pitchFamily="50" charset="-128"/>
                <a:cs typeface="Times New Roman" panose="02020603050405020304" pitchFamily="18" charset="0"/>
              </a:rPr>
              <a:t>BASIC</a:t>
            </a:r>
            <a:r>
              <a:rPr lang="ja-JP" altLang="ja-JP" sz="3200" kern="100" dirty="0">
                <a:effectLst/>
                <a:latin typeface="游明朝" panose="02020400000000000000" pitchFamily="18" charset="-128"/>
                <a:ea typeface="HGP創英角ｺﾞｼｯｸUB" panose="020B0900000000000000" pitchFamily="50" charset="-128"/>
                <a:cs typeface="Times New Roman" panose="02020603050405020304" pitchFamily="18" charset="0"/>
              </a:rPr>
              <a:t>プログラム</a:t>
            </a:r>
            <a:endParaRPr kumimoji="1" lang="ja-JP" altLang="en-US" sz="3200" dirty="0"/>
          </a:p>
        </p:txBody>
      </p:sp>
      <p:sp>
        <p:nvSpPr>
          <p:cNvPr id="3" name="コンテンツ プレースホルダー 2">
            <a:extLst>
              <a:ext uri="{FF2B5EF4-FFF2-40B4-BE49-F238E27FC236}">
                <a16:creationId xmlns:a16="http://schemas.microsoft.com/office/drawing/2014/main" id="{FBF489AE-43B1-4261-B4E5-511B7F81EE6D}"/>
              </a:ext>
            </a:extLst>
          </p:cNvPr>
          <p:cNvSpPr>
            <a:spLocks noGrp="1"/>
          </p:cNvSpPr>
          <p:nvPr>
            <p:ph sz="half" idx="1"/>
          </p:nvPr>
        </p:nvSpPr>
        <p:spPr>
          <a:xfrm>
            <a:off x="628650" y="3190875"/>
            <a:ext cx="3886200" cy="2986088"/>
          </a:xfrm>
        </p:spPr>
        <p:txBody>
          <a:bodyPr>
            <a:normAutofit/>
          </a:bodyPr>
          <a:lstStyle/>
          <a:p>
            <a:pPr marL="0" indent="0" algn="l">
              <a:buNone/>
            </a:pPr>
            <a:r>
              <a:rPr lang="ja-JP" altLang="ja-JP" sz="1800" b="1" i="1" kern="100" dirty="0">
                <a:solidFill>
                  <a:srgbClr val="FF0000"/>
                </a:solidFill>
                <a:effectLst/>
                <a:latin typeface="游明朝" panose="02020400000000000000" pitchFamily="18" charset="-128"/>
                <a:ea typeface="HGP創英角ｺﾞｼｯｸUB" panose="020B0900000000000000" pitchFamily="50" charset="-128"/>
                <a:cs typeface="Times New Roman" panose="02020603050405020304" pitchFamily="18" charset="0"/>
              </a:rPr>
              <a:t>エグゼクティブ・コース</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0" indent="0" algn="l">
              <a:buNone/>
            </a:pPr>
            <a:r>
              <a:rPr lang="ja-JP" altLang="ja-JP" sz="1400" kern="100" dirty="0">
                <a:effectLst/>
                <a:latin typeface="+mj-ea"/>
                <a:ea typeface="+mj-ea"/>
                <a:cs typeface="Times New Roman" panose="02020603050405020304" pitchFamily="18" charset="0"/>
              </a:rPr>
              <a:t>・エグゼクティブ（責任をもって、自ら考え決定し行動する人）になるために『成果をあげる</a:t>
            </a:r>
            <a:r>
              <a:rPr lang="en-US" altLang="ja-JP" sz="1400" kern="100" dirty="0">
                <a:effectLst/>
                <a:latin typeface="+mj-ea"/>
                <a:ea typeface="+mj-ea"/>
                <a:cs typeface="Times New Roman" panose="02020603050405020304" pitchFamily="18" charset="0"/>
              </a:rPr>
              <a:t>5</a:t>
            </a:r>
            <a:r>
              <a:rPr lang="ja-JP" altLang="ja-JP" sz="1400" kern="100" dirty="0">
                <a:effectLst/>
                <a:latin typeface="+mj-ea"/>
                <a:ea typeface="+mj-ea"/>
                <a:cs typeface="Times New Roman" panose="02020603050405020304" pitchFamily="18" charset="0"/>
              </a:rPr>
              <a:t>つの習慣』をマスターするコースです。『経営者の条件』を機軸に、そのアップデイト版として『明日を支配するもの』『非営利組織の経営』の一部を補完的に用います。ドラッカーのマネジメントの前提を真に理解することができます。最初の実践成果をスピーディに手にすることができるはずです。</a:t>
            </a:r>
          </a:p>
        </p:txBody>
      </p:sp>
      <p:sp>
        <p:nvSpPr>
          <p:cNvPr id="4" name="コンテンツ プレースホルダー 3">
            <a:extLst>
              <a:ext uri="{FF2B5EF4-FFF2-40B4-BE49-F238E27FC236}">
                <a16:creationId xmlns:a16="http://schemas.microsoft.com/office/drawing/2014/main" id="{1929AD23-5826-481E-BD36-502E879E97D8}"/>
              </a:ext>
            </a:extLst>
          </p:cNvPr>
          <p:cNvSpPr>
            <a:spLocks noGrp="1"/>
          </p:cNvSpPr>
          <p:nvPr>
            <p:ph sz="half" idx="2"/>
          </p:nvPr>
        </p:nvSpPr>
        <p:spPr>
          <a:xfrm>
            <a:off x="4629150" y="3190873"/>
            <a:ext cx="3886200" cy="2986089"/>
          </a:xfrm>
        </p:spPr>
        <p:txBody>
          <a:bodyPr>
            <a:normAutofit/>
          </a:bodyPr>
          <a:lstStyle/>
          <a:p>
            <a:pPr marL="0" indent="0" algn="l">
              <a:buNone/>
            </a:pPr>
            <a:r>
              <a:rPr lang="ja-JP" altLang="ja-JP" sz="1800" b="1" i="1" kern="100" dirty="0">
                <a:solidFill>
                  <a:srgbClr val="ED7D31"/>
                </a:solidFill>
                <a:effectLst/>
                <a:latin typeface="游明朝" panose="02020400000000000000" pitchFamily="18" charset="-128"/>
                <a:ea typeface="HGP創英角ｺﾞｼｯｸUB" panose="020B0900000000000000" pitchFamily="50" charset="-128"/>
                <a:cs typeface="Times New Roman" panose="02020603050405020304" pitchFamily="18" charset="0"/>
              </a:rPr>
              <a:t>プロフェッショナル・コース</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0" indent="0" algn="l">
              <a:buNone/>
            </a:pPr>
            <a:r>
              <a:rPr lang="ja-JP" altLang="ja-JP" sz="1400" kern="100" dirty="0">
                <a:effectLst/>
                <a:latin typeface="+mj-ea"/>
                <a:ea typeface="+mj-ea"/>
                <a:cs typeface="Times New Roman" panose="02020603050405020304" pitchFamily="18" charset="0"/>
              </a:rPr>
              <a:t>・『プロフェッショナルの条件』は、日本におけるドラッカー教授の分身とも称された翻訳家、上田惇生氏が数多くの教授の著作の中からプロフェッショナルとして活躍する人のために、記述を抜粋、編集した一冊です。</a:t>
            </a:r>
          </a:p>
          <a:p>
            <a:pPr marL="0" indent="0" algn="l">
              <a:buNone/>
            </a:pPr>
            <a:r>
              <a:rPr lang="ja-JP" altLang="ja-JP" sz="1400" kern="100" dirty="0">
                <a:effectLst/>
                <a:latin typeface="+mj-ea"/>
                <a:ea typeface="+mj-ea"/>
                <a:cs typeface="Times New Roman" panose="02020603050405020304" pitchFamily="18" charset="0"/>
              </a:rPr>
              <a:t>・これからの時代に「プロとして活躍する人」に必要な考え方とプロフェッショナルとして成果をあげるための視座を、独自のステップで読み進めるコースです。</a:t>
            </a:r>
          </a:p>
          <a:p>
            <a:endParaRPr kumimoji="1" lang="ja-JP" altLang="en-US" dirty="0"/>
          </a:p>
        </p:txBody>
      </p:sp>
      <p:pic>
        <p:nvPicPr>
          <p:cNvPr id="5" name="図 4">
            <a:extLst>
              <a:ext uri="{FF2B5EF4-FFF2-40B4-BE49-F238E27FC236}">
                <a16:creationId xmlns:a16="http://schemas.microsoft.com/office/drawing/2014/main" id="{2DDEBCD9-A0F7-4A2E-9A1F-6A22C59F38F8}"/>
              </a:ext>
            </a:extLst>
          </p:cNvPr>
          <p:cNvPicPr>
            <a:picLocks noChangeAspect="1"/>
          </p:cNvPicPr>
          <p:nvPr/>
        </p:nvPicPr>
        <p:blipFill>
          <a:blip r:embed="rId2"/>
          <a:stretch>
            <a:fillRect/>
          </a:stretch>
        </p:blipFill>
        <p:spPr>
          <a:xfrm>
            <a:off x="777240" y="1285875"/>
            <a:ext cx="7623810" cy="1828800"/>
          </a:xfrm>
          <a:prstGeom prst="rect">
            <a:avLst/>
          </a:prstGeom>
        </p:spPr>
      </p:pic>
    </p:spTree>
    <p:extLst>
      <p:ext uri="{BB962C8B-B14F-4D97-AF65-F5344CB8AC3E}">
        <p14:creationId xmlns:p14="http://schemas.microsoft.com/office/powerpoint/2010/main" val="30058339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CC80C7C-6FD8-4D87-B7C3-22FF3929D4BE}"/>
              </a:ext>
            </a:extLst>
          </p:cNvPr>
          <p:cNvSpPr>
            <a:spLocks noGrp="1"/>
          </p:cNvSpPr>
          <p:nvPr>
            <p:ph type="title"/>
          </p:nvPr>
        </p:nvSpPr>
        <p:spPr>
          <a:xfrm>
            <a:off x="628650" y="365127"/>
            <a:ext cx="7886700" cy="454024"/>
          </a:xfrm>
        </p:spPr>
        <p:txBody>
          <a:bodyPr>
            <a:normAutofit fontScale="90000"/>
          </a:bodyPr>
          <a:lstStyle/>
          <a:p>
            <a:r>
              <a:rPr lang="ja-JP" altLang="en-US" sz="2000" u="sng" kern="100" dirty="0">
                <a:effectLst/>
                <a:latin typeface="游明朝" panose="02020400000000000000" pitchFamily="18" charset="-128"/>
                <a:ea typeface="HGP創英角ｺﾞｼｯｸUB" panose="020B0900000000000000" pitchFamily="50" charset="-128"/>
                <a:cs typeface="Times New Roman" panose="02020603050405020304" pitchFamily="18" charset="0"/>
              </a:rPr>
              <a:t>記入例：　</a:t>
            </a:r>
            <a:r>
              <a:rPr lang="ja-JP" altLang="ja-JP" sz="2000" u="sng" kern="100" dirty="0">
                <a:effectLst/>
                <a:latin typeface="游明朝" panose="02020400000000000000" pitchFamily="18" charset="-128"/>
                <a:ea typeface="HGP創英角ｺﾞｼｯｸUB" panose="020B0900000000000000" pitchFamily="50" charset="-128"/>
                <a:cs typeface="Times New Roman" panose="02020603050405020304" pitchFamily="18" charset="0"/>
              </a:rPr>
              <a:t>経営者の条件　序章：成果をあげるには</a:t>
            </a:r>
            <a:br>
              <a:rPr lang="en-US" altLang="ja-JP" sz="1800" u="sng" kern="100" dirty="0">
                <a:effectLst/>
                <a:latin typeface="游明朝" panose="02020400000000000000" pitchFamily="18" charset="-128"/>
                <a:ea typeface="HGP創英角ｺﾞｼｯｸUB" panose="020B0900000000000000" pitchFamily="50" charset="-128"/>
                <a:cs typeface="Times New Roman" panose="02020603050405020304" pitchFamily="18" charset="0"/>
              </a:rPr>
            </a:br>
            <a:r>
              <a:rPr lang="ja-JP" altLang="ja-JP" sz="1200" kern="100" dirty="0">
                <a:solidFill>
                  <a:srgbClr val="ED7D31"/>
                </a:solidFill>
                <a:effectLst/>
                <a:latin typeface="游明朝" panose="02020400000000000000" pitchFamily="18" charset="-128"/>
                <a:ea typeface="BIZ UDP明朝 Medium" panose="02020500000000000000" pitchFamily="18" charset="-128"/>
                <a:cs typeface="Times New Roman" panose="02020603050405020304" pitchFamily="18" charset="0"/>
              </a:rPr>
              <a:t>読書会プロフェッショナル・コースにようこそ！まずは、このノートの　ページをご覧ください！</a:t>
            </a:r>
            <a:endParaRPr kumimoji="1" lang="ja-JP" altLang="en-US" sz="1200" dirty="0"/>
          </a:p>
        </p:txBody>
      </p:sp>
      <p:sp>
        <p:nvSpPr>
          <p:cNvPr id="3" name="テキスト ボックス 2">
            <a:extLst>
              <a:ext uri="{FF2B5EF4-FFF2-40B4-BE49-F238E27FC236}">
                <a16:creationId xmlns:a16="http://schemas.microsoft.com/office/drawing/2014/main" id="{48110C2C-DF09-4F45-A5B7-0B7A9A901C66}"/>
              </a:ext>
            </a:extLst>
          </p:cNvPr>
          <p:cNvSpPr txBox="1"/>
          <p:nvPr/>
        </p:nvSpPr>
        <p:spPr>
          <a:xfrm>
            <a:off x="628650" y="1571625"/>
            <a:ext cx="184731" cy="369332"/>
          </a:xfrm>
          <a:prstGeom prst="rect">
            <a:avLst/>
          </a:prstGeom>
          <a:noFill/>
        </p:spPr>
        <p:txBody>
          <a:bodyPr wrap="none" rtlCol="0">
            <a:spAutoFit/>
          </a:bodyPr>
          <a:lstStyle/>
          <a:p>
            <a:endParaRPr kumimoji="1" lang="ja-JP" altLang="en-US" dirty="0"/>
          </a:p>
        </p:txBody>
      </p:sp>
      <p:sp>
        <p:nvSpPr>
          <p:cNvPr id="6" name="Rectangle 4">
            <a:extLst>
              <a:ext uri="{FF2B5EF4-FFF2-40B4-BE49-F238E27FC236}">
                <a16:creationId xmlns:a16="http://schemas.microsoft.com/office/drawing/2014/main" id="{CCBFBA1F-DEF6-4C85-B819-20413D075593}"/>
              </a:ext>
            </a:extLst>
          </p:cNvPr>
          <p:cNvSpPr>
            <a:spLocks noChangeArrowheads="1"/>
          </p:cNvSpPr>
          <p:nvPr/>
        </p:nvSpPr>
        <p:spPr bwMode="auto">
          <a:xfrm>
            <a:off x="385762" y="909905"/>
            <a:ext cx="8372475" cy="1692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a:ln>
                  <a:noFill/>
                </a:ln>
                <a:solidFill>
                  <a:srgbClr val="000000"/>
                </a:solidFill>
                <a:effectLst/>
                <a:latin typeface="HGP創英角ﾎﾟｯﾌﾟ体" panose="040B0A00000000000000" pitchFamily="50" charset="-128"/>
                <a:ea typeface="HGP創英角ﾎﾟｯﾌﾟ体" panose="040B0A00000000000000" pitchFamily="50" charset="-128"/>
                <a:cs typeface="Times New Roman" panose="02020603050405020304" pitchFamily="18" charset="0"/>
              </a:rPr>
              <a:t>解説</a:t>
            </a:r>
            <a:endParaRPr kumimoji="0" lang="ja-JP" altLang="ja-JP" sz="3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1" i="0" u="sng" strike="noStrike" cap="none" normalizeH="0" baseline="0" dirty="0">
                <a:ln>
                  <a:noFill/>
                </a:ln>
                <a:solidFill>
                  <a:schemeClr val="tx1"/>
                </a:solidFill>
                <a:effectLst/>
                <a:latin typeface="BIZ UDP明朝 Medium" panose="02020500000000000000" pitchFamily="18" charset="-128"/>
                <a:ea typeface="BIZ UDP明朝 Medium" panose="02020500000000000000" pitchFamily="18" charset="-128"/>
                <a:cs typeface="Times New Roman" panose="02020603050405020304" pitchFamily="18" charset="0"/>
              </a:rPr>
              <a:t>〇セルフマネジメントの領域の論文</a:t>
            </a:r>
            <a:endParaRPr kumimoji="0" lang="ja-JP" altLang="ja-JP" sz="1200" b="0" i="0" u="sng" strike="noStrike" cap="none" normalizeH="0" baseline="0" dirty="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a:ln>
                  <a:noFill/>
                </a:ln>
                <a:solidFill>
                  <a:schemeClr val="tx1"/>
                </a:solidFill>
                <a:effectLst/>
                <a:latin typeface="BIZ UDP明朝 Medium" panose="02020500000000000000" pitchFamily="18" charset="-128"/>
                <a:ea typeface="BIZ UDP明朝 Medium" panose="02020500000000000000" pitchFamily="18" charset="-128"/>
                <a:cs typeface="Times New Roman" panose="02020603050405020304" pitchFamily="18" charset="0"/>
              </a:rPr>
              <a:t>一冊まるごとセルフマネジメント領域の著作『経営者の条件』は</a:t>
            </a:r>
            <a:r>
              <a:rPr kumimoji="0" lang="en-US" altLang="ja-JP" sz="1000" b="0" i="0" u="none" strike="noStrike" cap="none" normalizeH="0" baseline="0" dirty="0">
                <a:ln>
                  <a:noFill/>
                </a:ln>
                <a:solidFill>
                  <a:schemeClr val="tx1"/>
                </a:solidFill>
                <a:effectLst/>
                <a:latin typeface="BIZ UDP明朝 Medium" panose="02020500000000000000" pitchFamily="18" charset="-128"/>
                <a:ea typeface="BIZ UDP明朝 Medium" panose="02020500000000000000" pitchFamily="18" charset="-128"/>
                <a:cs typeface="Times New Roman" panose="02020603050405020304" pitchFamily="18" charset="0"/>
              </a:rPr>
              <a:t>1966</a:t>
            </a:r>
            <a:r>
              <a:rPr kumimoji="0" lang="ja-JP" altLang="en-US" sz="1000" b="0" i="0" u="none" strike="noStrike" cap="none" normalizeH="0" baseline="0" dirty="0">
                <a:ln>
                  <a:noFill/>
                </a:ln>
                <a:solidFill>
                  <a:schemeClr val="tx1"/>
                </a:solidFill>
                <a:effectLst/>
                <a:latin typeface="BIZ UDP明朝 Medium" panose="02020500000000000000" pitchFamily="18" charset="-128"/>
                <a:ea typeface="BIZ UDP明朝 Medium" panose="02020500000000000000" pitchFamily="18" charset="-128"/>
                <a:cs typeface="Times New Roman" panose="02020603050405020304" pitchFamily="18" charset="0"/>
              </a:rPr>
              <a:t>年に書かれたものですが、その際、この</a:t>
            </a:r>
            <a:r>
              <a:rPr kumimoji="0" lang="en-US" altLang="ja-JP" sz="1000" b="0" i="0" u="none" strike="noStrike" cap="none" normalizeH="0" baseline="0" dirty="0">
                <a:ln>
                  <a:noFill/>
                </a:ln>
                <a:solidFill>
                  <a:schemeClr val="tx1"/>
                </a:solidFill>
                <a:effectLst/>
                <a:latin typeface="BIZ UDP明朝 Medium" panose="02020500000000000000" pitchFamily="18" charset="-128"/>
                <a:ea typeface="BIZ UDP明朝 Medium" panose="02020500000000000000" pitchFamily="18" charset="-128"/>
                <a:cs typeface="Times New Roman" panose="02020603050405020304" pitchFamily="18" charset="0"/>
              </a:rPr>
              <a:t>『</a:t>
            </a:r>
            <a:r>
              <a:rPr kumimoji="0" lang="ja-JP" altLang="en-US" sz="1000" b="0" i="0" u="none" strike="noStrike" cap="none" normalizeH="0" baseline="0" dirty="0">
                <a:ln>
                  <a:noFill/>
                </a:ln>
                <a:solidFill>
                  <a:schemeClr val="tx1"/>
                </a:solidFill>
                <a:effectLst/>
                <a:latin typeface="BIZ UDP明朝 Medium" panose="02020500000000000000" pitchFamily="18" charset="-128"/>
                <a:ea typeface="BIZ UDP明朝 Medium" panose="02020500000000000000" pitchFamily="18" charset="-128"/>
                <a:cs typeface="Times New Roman" panose="02020603050405020304" pitchFamily="18" charset="0"/>
              </a:rPr>
              <a:t>序章</a:t>
            </a:r>
            <a:r>
              <a:rPr kumimoji="0" lang="en-US" altLang="ja-JP" sz="1000" b="0" i="0" u="none" strike="noStrike" cap="none" normalizeH="0" baseline="0" dirty="0">
                <a:ln>
                  <a:noFill/>
                </a:ln>
                <a:solidFill>
                  <a:schemeClr val="tx1"/>
                </a:solidFill>
                <a:effectLst/>
                <a:latin typeface="BIZ UDP明朝 Medium" panose="02020500000000000000" pitchFamily="18" charset="-128"/>
                <a:ea typeface="BIZ UDP明朝 Medium" panose="02020500000000000000" pitchFamily="18" charset="-128"/>
                <a:cs typeface="Times New Roman" panose="02020603050405020304" pitchFamily="18" charset="0"/>
              </a:rPr>
              <a:t>』</a:t>
            </a:r>
            <a:r>
              <a:rPr kumimoji="0" lang="ja-JP" altLang="en-US" sz="1000" b="0" i="0" u="none" strike="noStrike" cap="none" normalizeH="0" baseline="0" dirty="0">
                <a:ln>
                  <a:noFill/>
                </a:ln>
                <a:solidFill>
                  <a:schemeClr val="tx1"/>
                </a:solidFill>
                <a:effectLst/>
                <a:latin typeface="BIZ UDP明朝 Medium" panose="02020500000000000000" pitchFamily="18" charset="-128"/>
                <a:ea typeface="BIZ UDP明朝 Medium" panose="02020500000000000000" pitchFamily="18" charset="-128"/>
                <a:cs typeface="Times New Roman" panose="02020603050405020304" pitchFamily="18" charset="0"/>
              </a:rPr>
              <a:t>はありませんでした。それから</a:t>
            </a:r>
            <a:r>
              <a:rPr kumimoji="0" lang="en-US" altLang="ja-JP" sz="1000" b="0" i="0" u="none" strike="noStrike" cap="none" normalizeH="0" baseline="0" dirty="0">
                <a:ln>
                  <a:noFill/>
                </a:ln>
                <a:solidFill>
                  <a:schemeClr val="tx1"/>
                </a:solidFill>
                <a:effectLst/>
                <a:latin typeface="BIZ UDP明朝 Medium" panose="02020500000000000000" pitchFamily="18" charset="-128"/>
                <a:ea typeface="BIZ UDP明朝 Medium" panose="02020500000000000000" pitchFamily="18" charset="-128"/>
                <a:cs typeface="Times New Roman" panose="02020603050405020304" pitchFamily="18" charset="0"/>
              </a:rPr>
              <a:t>40</a:t>
            </a:r>
            <a:r>
              <a:rPr kumimoji="0" lang="ja-JP" altLang="en-US" sz="1000" b="0" i="0" u="none" strike="noStrike" cap="none" normalizeH="0" baseline="0" dirty="0">
                <a:ln>
                  <a:noFill/>
                </a:ln>
                <a:solidFill>
                  <a:schemeClr val="tx1"/>
                </a:solidFill>
                <a:effectLst/>
                <a:latin typeface="BIZ UDP明朝 Medium" panose="02020500000000000000" pitchFamily="18" charset="-128"/>
                <a:ea typeface="BIZ UDP明朝 Medium" panose="02020500000000000000" pitchFamily="18" charset="-128"/>
                <a:cs typeface="Times New Roman" panose="02020603050405020304" pitchFamily="18" charset="0"/>
              </a:rPr>
              <a:t>年の時を経て</a:t>
            </a:r>
            <a:r>
              <a:rPr kumimoji="0" lang="en-US" altLang="ja-JP" sz="1000" b="0" i="0" u="none" strike="noStrike" cap="none" normalizeH="0" baseline="0" dirty="0">
                <a:ln>
                  <a:noFill/>
                </a:ln>
                <a:solidFill>
                  <a:schemeClr val="tx1"/>
                </a:solidFill>
                <a:effectLst/>
                <a:latin typeface="BIZ UDP明朝 Medium" panose="02020500000000000000" pitchFamily="18" charset="-128"/>
                <a:ea typeface="BIZ UDP明朝 Medium" panose="02020500000000000000" pitchFamily="18" charset="-128"/>
                <a:cs typeface="Times New Roman" panose="02020603050405020304" pitchFamily="18" charset="0"/>
              </a:rPr>
              <a:t>『</a:t>
            </a:r>
            <a:r>
              <a:rPr kumimoji="0" lang="ja-JP" altLang="en-US" sz="1000" b="0" i="0" u="none" strike="noStrike" cap="none" normalizeH="0" baseline="0" dirty="0">
                <a:ln>
                  <a:noFill/>
                </a:ln>
                <a:solidFill>
                  <a:schemeClr val="tx1"/>
                </a:solidFill>
                <a:effectLst/>
                <a:latin typeface="BIZ UDP明朝 Medium" panose="02020500000000000000" pitchFamily="18" charset="-128"/>
                <a:ea typeface="BIZ UDP明朝 Medium" panose="02020500000000000000" pitchFamily="18" charset="-128"/>
                <a:cs typeface="Times New Roman" panose="02020603050405020304" pitchFamily="18" charset="0"/>
              </a:rPr>
              <a:t>パーバード・ビジネス・レビュー</a:t>
            </a:r>
            <a:r>
              <a:rPr kumimoji="0" lang="en-US" altLang="ja-JP" sz="1000" b="0" i="0" u="none" strike="noStrike" cap="none" normalizeH="0" baseline="0" dirty="0">
                <a:ln>
                  <a:noFill/>
                </a:ln>
                <a:solidFill>
                  <a:schemeClr val="tx1"/>
                </a:solidFill>
                <a:effectLst/>
                <a:latin typeface="BIZ UDP明朝 Medium" panose="02020500000000000000" pitchFamily="18" charset="-128"/>
                <a:ea typeface="BIZ UDP明朝 Medium" panose="02020500000000000000" pitchFamily="18" charset="-128"/>
                <a:cs typeface="Times New Roman" panose="02020603050405020304" pitchFamily="18" charset="0"/>
              </a:rPr>
              <a:t>』</a:t>
            </a:r>
            <a:r>
              <a:rPr kumimoji="0" lang="ja-JP" altLang="en-US" sz="1000" b="0" i="0" u="none" strike="noStrike" cap="none" normalizeH="0" baseline="0" dirty="0">
                <a:ln>
                  <a:noFill/>
                </a:ln>
                <a:solidFill>
                  <a:schemeClr val="tx1"/>
                </a:solidFill>
                <a:effectLst/>
                <a:latin typeface="BIZ UDP明朝 Medium" panose="02020500000000000000" pitchFamily="18" charset="-128"/>
                <a:ea typeface="BIZ UDP明朝 Medium" panose="02020500000000000000" pitchFamily="18" charset="-128"/>
                <a:cs typeface="Times New Roman" panose="02020603050405020304" pitchFamily="18" charset="0"/>
              </a:rPr>
              <a:t>誌に寄稿された論文を、隣接テーマであることから加えられたものです。</a:t>
            </a:r>
            <a:endParaRPr kumimoji="0" lang="en-US" altLang="ja-JP" sz="1000" b="0" i="0" u="none" strike="noStrike" cap="none" normalizeH="0" baseline="0" dirty="0">
              <a:ln>
                <a:noFill/>
              </a:ln>
              <a:solidFill>
                <a:schemeClr val="tx1"/>
              </a:solidFill>
              <a:effectLst/>
              <a:latin typeface="BIZ UDP明朝 Medium" panose="02020500000000000000" pitchFamily="18" charset="-128"/>
              <a:ea typeface="BIZ UDP明朝 Medium" panose="02020500000000000000" pitchFamily="18"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en-US" sz="600" b="0" i="0" u="sng"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200" b="1" i="0" u="sng" strike="noStrike" cap="none" normalizeH="0" baseline="0" dirty="0">
                <a:ln>
                  <a:noFill/>
                </a:ln>
                <a:solidFill>
                  <a:schemeClr val="tx1"/>
                </a:solidFill>
                <a:effectLst/>
                <a:latin typeface="BIZ UDP明朝 Medium" panose="02020500000000000000" pitchFamily="18" charset="-128"/>
                <a:ea typeface="BIZ UDP明朝 Medium" panose="02020500000000000000" pitchFamily="18" charset="-128"/>
                <a:cs typeface="Times New Roman" panose="02020603050405020304" pitchFamily="18" charset="0"/>
              </a:rPr>
              <a:t>〇本編とは直接の連動性はない別の読み物</a:t>
            </a:r>
            <a:endParaRPr kumimoji="0" lang="ja-JP" altLang="en-US" sz="600" b="0" i="0" u="sng"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BIZ UDP明朝 Medium" panose="02020500000000000000" pitchFamily="18" charset="-128"/>
                <a:ea typeface="BIZ UDP明朝 Medium" panose="02020500000000000000" pitchFamily="18" charset="-128"/>
                <a:cs typeface="Times New Roman" panose="02020603050405020304" pitchFamily="18" charset="0"/>
              </a:rPr>
              <a:t>とはいうものの、序章は本編との合性を意識すると難解に感じられることがあります。まったく独立した一つの読み物と考えた方がよいでしょう。</a:t>
            </a:r>
            <a:br>
              <a:rPr kumimoji="0" lang="en-US" altLang="ja-JP" sz="1000" b="0" i="0" u="none" strike="noStrike" cap="none" normalizeH="0" baseline="0" dirty="0">
                <a:ln>
                  <a:noFill/>
                </a:ln>
                <a:solidFill>
                  <a:schemeClr val="tx1"/>
                </a:solidFill>
                <a:effectLst/>
                <a:latin typeface="BIZ UDP明朝 Medium" panose="02020500000000000000" pitchFamily="18" charset="-128"/>
                <a:ea typeface="BIZ UDP明朝 Medium" panose="02020500000000000000" pitchFamily="18" charset="-128"/>
                <a:cs typeface="Times New Roman" panose="02020603050405020304" pitchFamily="18" charset="0"/>
              </a:rPr>
            </a:br>
            <a:endParaRPr kumimoji="0" lang="en-US" altLang="ja-JP" sz="1200" b="1" i="0" u="none" strike="noStrike" cap="none" normalizeH="0" baseline="0" dirty="0">
              <a:ln>
                <a:noFill/>
              </a:ln>
              <a:solidFill>
                <a:schemeClr val="tx1"/>
              </a:solidFill>
              <a:effectLst/>
              <a:latin typeface="BIZ UDP明朝 Medium" panose="02020500000000000000" pitchFamily="18" charset="-128"/>
              <a:ea typeface="BIZ UDP明朝 Medium" panose="02020500000000000000" pitchFamily="18"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200" i="0" u="sng" strike="noStrike" cap="none" normalizeH="0" baseline="0" dirty="0">
                <a:ln>
                  <a:noFill/>
                </a:ln>
                <a:solidFill>
                  <a:schemeClr val="tx1"/>
                </a:solidFill>
                <a:effectLst/>
                <a:latin typeface="BIZ UDP明朝 Medium" panose="02020500000000000000" pitchFamily="18" charset="-128"/>
                <a:ea typeface="BIZ UDP明朝 Medium" panose="02020500000000000000" pitchFamily="18" charset="-128"/>
                <a:cs typeface="Times New Roman" panose="02020603050405020304" pitchFamily="18" charset="0"/>
              </a:rPr>
              <a:t>〇演習に用いる完結した章</a:t>
            </a:r>
            <a:endParaRPr kumimoji="0" lang="ja-JP" altLang="en-US" sz="600" i="0" u="sng"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BIZ UDP明朝 Medium" panose="02020500000000000000" pitchFamily="18" charset="-128"/>
                <a:ea typeface="BIZ UDP明朝 Medium" panose="02020500000000000000" pitchFamily="18" charset="-128"/>
                <a:cs typeface="Times New Roman" panose="02020603050405020304" pitchFamily="18" charset="0"/>
              </a:rPr>
              <a:t>そのため、私たちの</a:t>
            </a:r>
            <a:r>
              <a:rPr kumimoji="0" lang="en-US" altLang="ja-JP" sz="1000" b="0" i="0" u="none" strike="noStrike" cap="none" normalizeH="0" baseline="0" dirty="0">
                <a:ln>
                  <a:noFill/>
                </a:ln>
                <a:solidFill>
                  <a:schemeClr val="tx1"/>
                </a:solidFill>
                <a:effectLst/>
                <a:latin typeface="BIZ UDP明朝 Medium" panose="02020500000000000000" pitchFamily="18" charset="-128"/>
                <a:ea typeface="BIZ UDP明朝 Medium" panose="02020500000000000000" pitchFamily="18" charset="-128"/>
                <a:cs typeface="Times New Roman" panose="02020603050405020304" pitchFamily="18" charset="0"/>
              </a:rPr>
              <a:t>『</a:t>
            </a:r>
            <a:r>
              <a:rPr kumimoji="0" lang="ja-JP" altLang="en-US" sz="1000" b="0" i="0" u="none" strike="noStrike" cap="none" normalizeH="0" baseline="0" dirty="0">
                <a:ln>
                  <a:noFill/>
                </a:ln>
                <a:solidFill>
                  <a:schemeClr val="tx1"/>
                </a:solidFill>
                <a:effectLst/>
                <a:latin typeface="BIZ UDP明朝 Medium" panose="02020500000000000000" pitchFamily="18" charset="-128"/>
                <a:ea typeface="BIZ UDP明朝 Medium" panose="02020500000000000000" pitchFamily="18" charset="-128"/>
                <a:cs typeface="Times New Roman" panose="02020603050405020304" pitchFamily="18" charset="0"/>
              </a:rPr>
              <a:t>実践するマネジメント読書会</a:t>
            </a:r>
            <a:r>
              <a:rPr kumimoji="0" lang="ja-JP" altLang="en-US" sz="1000" b="0" i="0" u="none" strike="noStrike" cap="none" normalizeH="0" baseline="0" dirty="0">
                <a:ln>
                  <a:noFill/>
                </a:ln>
                <a:solidFill>
                  <a:schemeClr val="tx1"/>
                </a:solidFill>
                <a:effectLst/>
                <a:latin typeface="游明朝" panose="02020400000000000000" pitchFamily="18" charset="-128"/>
                <a:ea typeface="BIZ UDP明朝 Medium" panose="02020500000000000000" pitchFamily="18" charset="-128"/>
                <a:cs typeface="Segoe UI Symbol" panose="020B0502040204020203" pitchFamily="34" charset="0"/>
              </a:rPr>
              <a:t>🄬</a:t>
            </a:r>
            <a:r>
              <a:rPr kumimoji="0" lang="en-US" altLang="ja-JP" sz="1000" b="0" i="0" u="none" strike="noStrike" cap="none" normalizeH="0" baseline="0" dirty="0">
                <a:ln>
                  <a:noFill/>
                </a:ln>
                <a:solidFill>
                  <a:schemeClr val="tx1"/>
                </a:solidFill>
                <a:effectLst/>
                <a:latin typeface="BIZ UDP明朝 Medium" panose="02020500000000000000" pitchFamily="18" charset="-128"/>
                <a:ea typeface="BIZ UDP明朝 Medium" panose="02020500000000000000" pitchFamily="18" charset="-128"/>
                <a:cs typeface="Segoe UI Symbol" panose="020B0502040204020203" pitchFamily="34" charset="0"/>
              </a:rPr>
              <a:t>』</a:t>
            </a:r>
            <a:r>
              <a:rPr kumimoji="0" lang="ja-JP" altLang="en-US" sz="1000" b="0" i="0" u="none" strike="noStrike" cap="none" normalizeH="0" baseline="0" dirty="0">
                <a:ln>
                  <a:noFill/>
                </a:ln>
                <a:solidFill>
                  <a:schemeClr val="tx1"/>
                </a:solidFill>
                <a:effectLst/>
                <a:latin typeface="BIZ UDP明朝 Medium" panose="02020500000000000000" pitchFamily="18" charset="-128"/>
                <a:ea typeface="BIZ UDP明朝 Medium" panose="02020500000000000000" pitchFamily="18" charset="-128"/>
                <a:cs typeface="Times New Roman" panose="02020603050405020304" pitchFamily="18" charset="0"/>
              </a:rPr>
              <a:t>では、序章を読書会の練習用としています。このノートでも</a:t>
            </a:r>
            <a:r>
              <a:rPr kumimoji="0" lang="en-US" altLang="ja-JP" sz="1000" b="0" i="0" u="none" strike="noStrike" cap="none" normalizeH="0" baseline="0" dirty="0">
                <a:ln>
                  <a:noFill/>
                </a:ln>
                <a:solidFill>
                  <a:schemeClr val="tx1"/>
                </a:solidFill>
                <a:effectLst/>
                <a:latin typeface="BIZ UDP明朝 Medium" panose="02020500000000000000" pitchFamily="18" charset="-128"/>
                <a:ea typeface="BIZ UDP明朝 Medium" panose="02020500000000000000" pitchFamily="18" charset="-128"/>
                <a:cs typeface="Times New Roman" panose="02020603050405020304" pitchFamily="18" charset="0"/>
              </a:rPr>
              <a:t>『</a:t>
            </a:r>
            <a:r>
              <a:rPr kumimoji="0" lang="ja-JP" altLang="en-US" sz="1000" b="0" i="0" u="none" strike="noStrike" cap="none" normalizeH="0" baseline="0" dirty="0">
                <a:ln>
                  <a:noFill/>
                </a:ln>
                <a:solidFill>
                  <a:schemeClr val="tx1"/>
                </a:solidFill>
                <a:effectLst/>
                <a:latin typeface="BIZ UDP明朝 Medium" panose="02020500000000000000" pitchFamily="18" charset="-128"/>
                <a:ea typeface="BIZ UDP明朝 Medium" panose="02020500000000000000" pitchFamily="18" charset="-128"/>
                <a:cs typeface="Times New Roman" panose="02020603050405020304" pitchFamily="18" charset="0"/>
              </a:rPr>
              <a:t>序章</a:t>
            </a:r>
            <a:r>
              <a:rPr kumimoji="0" lang="en-US" altLang="ja-JP" sz="1000" b="0" i="0" u="none" strike="noStrike" cap="none" normalizeH="0" baseline="0" dirty="0">
                <a:ln>
                  <a:noFill/>
                </a:ln>
                <a:solidFill>
                  <a:schemeClr val="tx1"/>
                </a:solidFill>
                <a:effectLst/>
                <a:latin typeface="BIZ UDP明朝 Medium" panose="02020500000000000000" pitchFamily="18" charset="-128"/>
                <a:ea typeface="BIZ UDP明朝 Medium" panose="02020500000000000000" pitchFamily="18" charset="-128"/>
                <a:cs typeface="Times New Roman" panose="02020603050405020304" pitchFamily="18" charset="0"/>
              </a:rPr>
              <a:t>』</a:t>
            </a:r>
            <a:r>
              <a:rPr kumimoji="0" lang="ja-JP" altLang="en-US" sz="1000" b="0" i="0" u="none" strike="noStrike" cap="none" normalizeH="0" baseline="0" dirty="0">
                <a:ln>
                  <a:noFill/>
                </a:ln>
                <a:solidFill>
                  <a:schemeClr val="tx1"/>
                </a:solidFill>
                <a:effectLst/>
                <a:latin typeface="BIZ UDP明朝 Medium" panose="02020500000000000000" pitchFamily="18" charset="-128"/>
                <a:ea typeface="BIZ UDP明朝 Medium" panose="02020500000000000000" pitchFamily="18" charset="-128"/>
                <a:cs typeface="Times New Roman" panose="02020603050405020304" pitchFamily="18" charset="0"/>
              </a:rPr>
              <a:t>を記入例として用います。</a:t>
            </a:r>
            <a:endParaRPr kumimoji="0" lang="ja-JP" altLang="en-US" sz="1800" b="0" i="0" u="none" strike="noStrike" cap="none" normalizeH="0" baseline="0" dirty="0">
              <a:ln>
                <a:noFill/>
              </a:ln>
              <a:solidFill>
                <a:schemeClr val="tx1"/>
              </a:solidFill>
              <a:effectLst/>
              <a:latin typeface="Arial" panose="020B0604020202020204" pitchFamily="34" charset="0"/>
            </a:endParaRPr>
          </a:p>
        </p:txBody>
      </p:sp>
      <p:sp>
        <p:nvSpPr>
          <p:cNvPr id="7" name="テキスト ボックス 6">
            <a:extLst>
              <a:ext uri="{FF2B5EF4-FFF2-40B4-BE49-F238E27FC236}">
                <a16:creationId xmlns:a16="http://schemas.microsoft.com/office/drawing/2014/main" id="{BC7FDE33-D180-425F-BA71-7F4BE7AEC6EA}"/>
              </a:ext>
            </a:extLst>
          </p:cNvPr>
          <p:cNvSpPr txBox="1"/>
          <p:nvPr/>
        </p:nvSpPr>
        <p:spPr>
          <a:xfrm>
            <a:off x="5518739" y="211238"/>
            <a:ext cx="3542958" cy="307777"/>
          </a:xfrm>
          <a:prstGeom prst="rect">
            <a:avLst/>
          </a:prstGeom>
          <a:noFill/>
        </p:spPr>
        <p:txBody>
          <a:bodyPr wrap="none" rtlCol="0">
            <a:spAutoFit/>
          </a:bodyPr>
          <a:lstStyle/>
          <a:p>
            <a:r>
              <a:rPr lang="ja-JP" altLang="ja-JP" sz="1400" kern="100" dirty="0">
                <a:solidFill>
                  <a:srgbClr val="ED7D31"/>
                </a:solidFill>
                <a:effectLst/>
                <a:latin typeface="游明朝" panose="02020400000000000000" pitchFamily="18" charset="-128"/>
                <a:ea typeface="BIZ UDP明朝 Medium" panose="02020500000000000000" pitchFamily="18" charset="-128"/>
                <a:cs typeface="Times New Roman" panose="02020603050405020304" pitchFamily="18" charset="0"/>
              </a:rPr>
              <a:t>＊＊ </a:t>
            </a:r>
            <a:r>
              <a:rPr lang="ja-JP" altLang="ja-JP" sz="1400" kern="100" dirty="0">
                <a:solidFill>
                  <a:srgbClr val="ED7D31"/>
                </a:solidFill>
                <a:effectLst/>
                <a:latin typeface="游明朝" panose="02020400000000000000" pitchFamily="18" charset="-128"/>
                <a:ea typeface="HGP創英角ｺﾞｼｯｸUB" panose="020B0900000000000000" pitchFamily="50" charset="-128"/>
                <a:cs typeface="Times New Roman" panose="02020603050405020304" pitchFamily="18" charset="0"/>
              </a:rPr>
              <a:t>読書会参加日（</a:t>
            </a:r>
            <a:r>
              <a:rPr lang="en-US" altLang="ja-JP" sz="1400" kern="100" dirty="0">
                <a:solidFill>
                  <a:srgbClr val="ED7D31"/>
                </a:solidFill>
                <a:effectLst/>
                <a:latin typeface="HGS行書体" panose="03000600000000000000" pitchFamily="66" charset="-128"/>
                <a:ea typeface="游明朝" panose="02020400000000000000" pitchFamily="18" charset="-128"/>
                <a:cs typeface="Times New Roman" panose="02020603050405020304" pitchFamily="18" charset="0"/>
              </a:rPr>
              <a:t>2005</a:t>
            </a:r>
            <a:r>
              <a:rPr lang="ja-JP" altLang="ja-JP" sz="1400" kern="100" dirty="0">
                <a:solidFill>
                  <a:srgbClr val="ED7D31"/>
                </a:solidFill>
                <a:effectLst/>
                <a:latin typeface="游明朝" panose="02020400000000000000" pitchFamily="18" charset="-128"/>
                <a:ea typeface="HGP創英角ｺﾞｼｯｸUB" panose="020B0900000000000000" pitchFamily="50" charset="-128"/>
                <a:cs typeface="Times New Roman" panose="02020603050405020304" pitchFamily="18" charset="0"/>
              </a:rPr>
              <a:t>年</a:t>
            </a:r>
            <a:r>
              <a:rPr lang="en-US" altLang="ja-JP" sz="1400" kern="100" dirty="0">
                <a:solidFill>
                  <a:srgbClr val="ED7D31"/>
                </a:solidFill>
                <a:effectLst/>
                <a:latin typeface="HGS行書体" panose="03000600000000000000" pitchFamily="66" charset="-128"/>
                <a:ea typeface="游明朝" panose="02020400000000000000" pitchFamily="18" charset="-128"/>
                <a:cs typeface="Times New Roman" panose="02020603050405020304" pitchFamily="18" charset="0"/>
              </a:rPr>
              <a:t>11</a:t>
            </a:r>
            <a:r>
              <a:rPr lang="ja-JP" altLang="ja-JP" sz="1400" kern="100" dirty="0">
                <a:solidFill>
                  <a:srgbClr val="ED7D31"/>
                </a:solidFill>
                <a:effectLst/>
                <a:latin typeface="游明朝" panose="02020400000000000000" pitchFamily="18" charset="-128"/>
                <a:ea typeface="HGP創英角ｺﾞｼｯｸUB" panose="020B0900000000000000" pitchFamily="50" charset="-128"/>
                <a:cs typeface="Times New Roman" panose="02020603050405020304" pitchFamily="18" charset="0"/>
              </a:rPr>
              <a:t>月</a:t>
            </a:r>
            <a:r>
              <a:rPr lang="en-US" altLang="ja-JP" sz="1400" kern="100" dirty="0">
                <a:solidFill>
                  <a:srgbClr val="ED7D31"/>
                </a:solidFill>
                <a:effectLst/>
                <a:latin typeface="HGS行書体" panose="03000600000000000000" pitchFamily="66" charset="-128"/>
                <a:ea typeface="游明朝" panose="02020400000000000000" pitchFamily="18" charset="-128"/>
                <a:cs typeface="Times New Roman" panose="02020603050405020304" pitchFamily="18" charset="0"/>
              </a:rPr>
              <a:t>11</a:t>
            </a:r>
            <a:r>
              <a:rPr lang="ja-JP" altLang="ja-JP" sz="1400" kern="100" dirty="0">
                <a:solidFill>
                  <a:srgbClr val="ED7D31"/>
                </a:solidFill>
                <a:effectLst/>
                <a:latin typeface="游明朝" panose="02020400000000000000" pitchFamily="18" charset="-128"/>
                <a:ea typeface="HGP創英角ｺﾞｼｯｸUB" panose="020B0900000000000000" pitchFamily="50" charset="-128"/>
                <a:cs typeface="Times New Roman" panose="02020603050405020304" pitchFamily="18" charset="0"/>
              </a:rPr>
              <a:t>日）　</a:t>
            </a:r>
            <a:r>
              <a:rPr lang="ja-JP" altLang="ja-JP" sz="1400" kern="100" dirty="0">
                <a:solidFill>
                  <a:srgbClr val="ED7D31"/>
                </a:solidFill>
                <a:effectLst/>
                <a:latin typeface="游明朝" panose="02020400000000000000" pitchFamily="18" charset="-128"/>
                <a:ea typeface="BIZ UDP明朝 Medium" panose="02020500000000000000" pitchFamily="18" charset="-128"/>
                <a:cs typeface="Times New Roman" panose="02020603050405020304" pitchFamily="18" charset="0"/>
              </a:rPr>
              <a:t>＊＊</a:t>
            </a:r>
            <a:endPar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9" name="楕円 8">
            <a:extLst>
              <a:ext uri="{FF2B5EF4-FFF2-40B4-BE49-F238E27FC236}">
                <a16:creationId xmlns:a16="http://schemas.microsoft.com/office/drawing/2014/main" id="{CE7342BF-0AD7-4081-BE7F-1A023E55811D}"/>
              </a:ext>
            </a:extLst>
          </p:cNvPr>
          <p:cNvSpPr/>
          <p:nvPr/>
        </p:nvSpPr>
        <p:spPr>
          <a:xfrm>
            <a:off x="385763" y="3105150"/>
            <a:ext cx="3348038" cy="2842945"/>
          </a:xfrm>
          <a:prstGeom prst="ellipse">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67AD2C44-0ED2-4202-BF65-09FE811F07CC}"/>
              </a:ext>
            </a:extLst>
          </p:cNvPr>
          <p:cNvSpPr txBox="1"/>
          <p:nvPr/>
        </p:nvSpPr>
        <p:spPr>
          <a:xfrm>
            <a:off x="483394" y="3039035"/>
            <a:ext cx="3152775" cy="430887"/>
          </a:xfrm>
          <a:prstGeom prst="rect">
            <a:avLst/>
          </a:prstGeom>
          <a:solidFill>
            <a:srgbClr val="FFFF00"/>
          </a:solidFill>
        </p:spPr>
        <p:txBody>
          <a:bodyPr wrap="square" rtlCol="0">
            <a:spAutoFit/>
          </a:bodyPr>
          <a:lstStyle/>
          <a:p>
            <a:r>
              <a:rPr kumimoji="1" lang="ja-JP" altLang="en-US" sz="1100" dirty="0">
                <a:latin typeface="HGP創英角ｺﾞｼｯｸUB" panose="020B0900000000000000" pitchFamily="50" charset="-128"/>
                <a:ea typeface="HGP創英角ｺﾞｼｯｸUB" panose="020B0900000000000000" pitchFamily="50" charset="-128"/>
              </a:rPr>
              <a:t>読んできた範囲でもっとも心に残ったフレーズは何ですか？そこで感じたことは？</a:t>
            </a:r>
          </a:p>
        </p:txBody>
      </p:sp>
      <p:sp>
        <p:nvSpPr>
          <p:cNvPr id="11" name="テキスト ボックス 10">
            <a:extLst>
              <a:ext uri="{FF2B5EF4-FFF2-40B4-BE49-F238E27FC236}">
                <a16:creationId xmlns:a16="http://schemas.microsoft.com/office/drawing/2014/main" id="{8B2DA0D0-A37D-4B94-B571-FA7BCAE3D8FD}"/>
              </a:ext>
            </a:extLst>
          </p:cNvPr>
          <p:cNvSpPr txBox="1"/>
          <p:nvPr/>
        </p:nvSpPr>
        <p:spPr>
          <a:xfrm>
            <a:off x="1049327" y="2693430"/>
            <a:ext cx="2635658" cy="369332"/>
          </a:xfrm>
          <a:prstGeom prst="rect">
            <a:avLst/>
          </a:prstGeom>
          <a:noFill/>
        </p:spPr>
        <p:txBody>
          <a:bodyPr wrap="none" rtlCol="0">
            <a:spAutoFit/>
          </a:bodyPr>
          <a:lstStyle/>
          <a:p>
            <a:r>
              <a:rPr lang="ja-JP" altLang="ja-JP" sz="1800" b="1" dirty="0">
                <a:solidFill>
                  <a:schemeClr val="accent2"/>
                </a:solidFill>
                <a:effectLst/>
                <a:ea typeface="HGP創英角ｺﾞｼｯｸUB" panose="020B0900000000000000" pitchFamily="50" charset="-128"/>
                <a:cs typeface="Times New Roman" panose="02020603050405020304" pitchFamily="18" charset="0"/>
              </a:rPr>
              <a:t>〇読書会に参加する前に</a:t>
            </a:r>
            <a:endParaRPr kumimoji="1" lang="ja-JP" altLang="en-US" dirty="0">
              <a:solidFill>
                <a:schemeClr val="accent2"/>
              </a:solidFill>
            </a:endParaRPr>
          </a:p>
        </p:txBody>
      </p:sp>
      <p:sp>
        <p:nvSpPr>
          <p:cNvPr id="12" name="四角形: 角を丸くする 11">
            <a:extLst>
              <a:ext uri="{FF2B5EF4-FFF2-40B4-BE49-F238E27FC236}">
                <a16:creationId xmlns:a16="http://schemas.microsoft.com/office/drawing/2014/main" id="{CEFE2B1B-FB61-4870-BB2E-CF670A1FB4B2}"/>
              </a:ext>
            </a:extLst>
          </p:cNvPr>
          <p:cNvSpPr/>
          <p:nvPr/>
        </p:nvSpPr>
        <p:spPr>
          <a:xfrm>
            <a:off x="4133780" y="3558074"/>
            <a:ext cx="2340908" cy="2372108"/>
          </a:xfrm>
          <a:prstGeom prst="round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a:extLst>
              <a:ext uri="{FF2B5EF4-FFF2-40B4-BE49-F238E27FC236}">
                <a16:creationId xmlns:a16="http://schemas.microsoft.com/office/drawing/2014/main" id="{40C0DCD6-2D47-4B7E-807B-0DC228257958}"/>
              </a:ext>
            </a:extLst>
          </p:cNvPr>
          <p:cNvSpPr txBox="1"/>
          <p:nvPr/>
        </p:nvSpPr>
        <p:spPr>
          <a:xfrm>
            <a:off x="4026556" y="2702955"/>
            <a:ext cx="2457724" cy="369332"/>
          </a:xfrm>
          <a:prstGeom prst="rect">
            <a:avLst/>
          </a:prstGeom>
          <a:noFill/>
        </p:spPr>
        <p:txBody>
          <a:bodyPr wrap="none" rtlCol="0">
            <a:spAutoFit/>
          </a:bodyPr>
          <a:lstStyle/>
          <a:p>
            <a:r>
              <a:rPr lang="ja-JP" altLang="ja-JP" sz="1800" kern="100" dirty="0">
                <a:effectLst/>
                <a:latin typeface="游明朝" panose="02020400000000000000" pitchFamily="18" charset="-128"/>
                <a:ea typeface="HGP創英角ｺﾞｼｯｸUB" panose="020B0900000000000000" pitchFamily="50" charset="-128"/>
                <a:cs typeface="Times New Roman" panose="02020603050405020304" pitchFamily="18" charset="0"/>
              </a:rPr>
              <a:t>■読書会参加の最後に</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14" name="テキスト ボックス 13">
            <a:extLst>
              <a:ext uri="{FF2B5EF4-FFF2-40B4-BE49-F238E27FC236}">
                <a16:creationId xmlns:a16="http://schemas.microsoft.com/office/drawing/2014/main" id="{034EBBB6-39DF-4892-ABF2-C73D783471FB}"/>
              </a:ext>
            </a:extLst>
          </p:cNvPr>
          <p:cNvSpPr txBox="1"/>
          <p:nvPr/>
        </p:nvSpPr>
        <p:spPr>
          <a:xfrm>
            <a:off x="4115812" y="3075844"/>
            <a:ext cx="2349283" cy="600164"/>
          </a:xfrm>
          <a:prstGeom prst="rect">
            <a:avLst/>
          </a:prstGeom>
          <a:solidFill>
            <a:schemeClr val="accent6">
              <a:lumMod val="40000"/>
              <a:lumOff val="60000"/>
            </a:schemeClr>
          </a:solidFill>
        </p:spPr>
        <p:txBody>
          <a:bodyPr wrap="square" rtlCol="0">
            <a:spAutoFit/>
          </a:bodyPr>
          <a:lstStyle/>
          <a:p>
            <a:r>
              <a:rPr kumimoji="1" lang="ja-JP" altLang="en-US" sz="1100" dirty="0">
                <a:latin typeface="HGP創英角ｺﾞｼｯｸUB" panose="020B0900000000000000" pitchFamily="50" charset="-128"/>
                <a:ea typeface="HGP創英角ｺﾞｼｯｸUB" panose="020B0900000000000000" pitchFamily="50" charset="-128"/>
              </a:rPr>
              <a:t>他の人の発言も含めて、気に入った、あるいは気になったワンフレーズは何ですか？</a:t>
            </a:r>
          </a:p>
        </p:txBody>
      </p:sp>
      <p:sp>
        <p:nvSpPr>
          <p:cNvPr id="15" name="テキスト ボックス 5">
            <a:extLst>
              <a:ext uri="{FF2B5EF4-FFF2-40B4-BE49-F238E27FC236}">
                <a16:creationId xmlns:a16="http://schemas.microsoft.com/office/drawing/2014/main" id="{A21B5B6B-7D56-4B6F-A22D-6F8471091CF9}"/>
              </a:ext>
            </a:extLst>
          </p:cNvPr>
          <p:cNvSpPr txBox="1"/>
          <p:nvPr/>
        </p:nvSpPr>
        <p:spPr>
          <a:xfrm>
            <a:off x="4223748" y="3784832"/>
            <a:ext cx="2133410" cy="1911987"/>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ja-JP" altLang="en-US" sz="1100" b="0" i="0" u="none" strike="noStrike" kern="100" cap="none" spc="0" normalizeH="0" baseline="0" noProof="0" dirty="0">
                <a:ln>
                  <a:noFill/>
                </a:ln>
                <a:solidFill>
                  <a:sysClr val="windowText" lastClr="000000"/>
                </a:solidFill>
                <a:effectLst/>
                <a:uLnTx/>
                <a:uFillTx/>
                <a:latin typeface="游明朝" panose="02020400000000000000" pitchFamily="18" charset="-128"/>
                <a:ea typeface="HGS行書体" panose="03000600000000000000" pitchFamily="66" charset="-128"/>
                <a:cs typeface="Times New Roman" panose="02020603050405020304" pitchFamily="18" charset="0"/>
              </a:rPr>
              <a:t>橋本さんの取り上げた「聞け、話すな。」のお話しが印象的だった。</a:t>
            </a:r>
            <a:endParaRPr kumimoji="0" lang="ja-JP" altLang="en-US" sz="1050" b="0" i="0" u="none" strike="noStrike" kern="100" cap="none" spc="0" normalizeH="0" baseline="0" noProof="0" dirty="0">
              <a:ln>
                <a:noFill/>
              </a:ln>
              <a:solidFill>
                <a:sysClr val="windowText" lastClr="000000"/>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r>
              <a:rPr kumimoji="0" lang="en-US" sz="1000" b="0" i="0" u="none" strike="noStrike" kern="100" cap="none" spc="0" normalizeH="0" baseline="0" noProof="0" dirty="0">
                <a:ln>
                  <a:noFill/>
                </a:ln>
                <a:solidFill>
                  <a:srgbClr val="7030A0"/>
                </a:solidFill>
                <a:effectLst/>
                <a:uLnTx/>
                <a:uFillTx/>
                <a:latin typeface="ＭＳ Ｐゴシック" panose="020B0600070205080204" pitchFamily="50" charset="-128"/>
                <a:ea typeface="游明朝" panose="02020400000000000000" pitchFamily="18" charset="-128"/>
                <a:cs typeface="Times New Roman" panose="02020603050405020304" pitchFamily="18" charset="0"/>
              </a:rPr>
              <a:t> </a:t>
            </a:r>
            <a:endParaRPr kumimoji="0" lang="ja-JP" altLang="en-US" sz="1050" b="0" i="0" u="none" strike="noStrike" kern="100" cap="none" spc="0" normalizeH="0" baseline="0" noProof="0" dirty="0">
              <a:ln>
                <a:noFill/>
              </a:ln>
              <a:solidFill>
                <a:sysClr val="windowText" lastClr="000000"/>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r>
              <a:rPr kumimoji="0" lang="en-US" sz="1000" b="0" i="0" u="none" strike="noStrike" kern="100" cap="none" spc="0" normalizeH="0" baseline="0" noProof="0" dirty="0">
                <a:ln>
                  <a:noFill/>
                </a:ln>
                <a:solidFill>
                  <a:srgbClr val="7030A0"/>
                </a:solidFill>
                <a:effectLst/>
                <a:uLnTx/>
                <a:uFillTx/>
                <a:latin typeface="ＭＳ Ｐゴシック" panose="020B0600070205080204" pitchFamily="50" charset="-128"/>
                <a:ea typeface="游明朝" panose="02020400000000000000" pitchFamily="18" charset="-128"/>
                <a:cs typeface="Times New Roman" panose="02020603050405020304" pitchFamily="18" charset="0"/>
              </a:rPr>
              <a:t> </a:t>
            </a:r>
            <a:endParaRPr kumimoji="0" lang="ja-JP" altLang="en-US" sz="1050" b="0" i="0" u="none" strike="noStrike" kern="100" cap="none" spc="0" normalizeH="0" baseline="0" noProof="0" dirty="0">
              <a:ln>
                <a:noFill/>
              </a:ln>
              <a:solidFill>
                <a:sysClr val="windowText" lastClr="000000"/>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r>
              <a:rPr kumimoji="0" lang="en-US" altLang="ja-JP" sz="800" b="0" i="0" u="none" strike="noStrike" kern="100" cap="none" spc="0" normalizeH="0" baseline="0" noProof="0" dirty="0">
                <a:ln>
                  <a:noFill/>
                </a:ln>
                <a:solidFill>
                  <a:srgbClr val="7030A0"/>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a:t>
            </a:r>
            <a:r>
              <a:rPr kumimoji="0" lang="ja-JP" altLang="en-US" sz="800" b="0" i="0" u="none" strike="noStrike" kern="100" cap="none" spc="0" normalizeH="0" baseline="0" noProof="0" dirty="0">
                <a:ln>
                  <a:noFill/>
                </a:ln>
                <a:solidFill>
                  <a:srgbClr val="7030A0"/>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読書会に参加すると、自分たちの視野・視点・視座では感じることができなかったものを、他人の発言から感じ取ることができます。また、その影響で、その隣の行が気になり始めることもあります。ですから、左の欄で記入されたものにこだわる必要もありません。もちろん、記入したもの以外の内容を書かなければならないということもありません。</a:t>
            </a:r>
            <a:endParaRPr kumimoji="0" lang="ja-JP" altLang="en-US" sz="1050" b="0" i="0" u="none" strike="noStrike" kern="100" cap="none" spc="0" normalizeH="0" baseline="0" noProof="0" dirty="0">
              <a:ln>
                <a:noFill/>
              </a:ln>
              <a:solidFill>
                <a:sysClr val="windowText" lastClr="000000"/>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p:txBody>
      </p:sp>
      <p:sp>
        <p:nvSpPr>
          <p:cNvPr id="16" name="四角形: 角を丸くする 15">
            <a:extLst>
              <a:ext uri="{FF2B5EF4-FFF2-40B4-BE49-F238E27FC236}">
                <a16:creationId xmlns:a16="http://schemas.microsoft.com/office/drawing/2014/main" id="{D2EFB599-558B-4DEA-92D9-E56510B7D5D8}"/>
              </a:ext>
            </a:extLst>
          </p:cNvPr>
          <p:cNvSpPr/>
          <p:nvPr/>
        </p:nvSpPr>
        <p:spPr>
          <a:xfrm>
            <a:off x="6608967" y="3575987"/>
            <a:ext cx="2294668" cy="2372108"/>
          </a:xfrm>
          <a:prstGeom prst="round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8">
            <a:extLst>
              <a:ext uri="{FF2B5EF4-FFF2-40B4-BE49-F238E27FC236}">
                <a16:creationId xmlns:a16="http://schemas.microsoft.com/office/drawing/2014/main" id="{419159F1-F582-47D3-AFD9-6E3EF59D48BD}"/>
              </a:ext>
            </a:extLst>
          </p:cNvPr>
          <p:cNvSpPr txBox="1"/>
          <p:nvPr/>
        </p:nvSpPr>
        <p:spPr>
          <a:xfrm>
            <a:off x="6679375" y="3738790"/>
            <a:ext cx="2099236" cy="211357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ja-JP" altLang="en-US" sz="1100" b="0" i="0" u="none" strike="noStrike" kern="100" cap="none" spc="0" normalizeH="0" baseline="0" noProof="0" dirty="0">
                <a:ln>
                  <a:noFill/>
                </a:ln>
                <a:solidFill>
                  <a:sysClr val="windowText" lastClr="000000"/>
                </a:solidFill>
                <a:effectLst/>
                <a:uLnTx/>
                <a:uFillTx/>
                <a:latin typeface="游明朝" panose="02020400000000000000" pitchFamily="18" charset="-128"/>
                <a:ea typeface="HGS行書体" panose="03000600000000000000" pitchFamily="66" charset="-128"/>
                <a:cs typeface="Times New Roman" panose="02020603050405020304" pitchFamily="18" charset="0"/>
              </a:rPr>
              <a:t>部下と２時間、聞くことに注意して話し合う時間をつくって、「何が伝わっていないのか」を確認します。</a:t>
            </a:r>
            <a:endParaRPr kumimoji="0" lang="ja-JP" altLang="en-US" sz="1050" b="0" i="0" u="none" strike="noStrike" kern="100" cap="none" spc="0" normalizeH="0" baseline="0" noProof="0" dirty="0">
              <a:ln>
                <a:noFill/>
              </a:ln>
              <a:solidFill>
                <a:sysClr val="windowText" lastClr="000000"/>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r>
              <a:rPr kumimoji="0" lang="en-US" sz="1100" b="0" i="0" u="none" strike="noStrike" kern="100" cap="none" spc="0" normalizeH="0" baseline="0" noProof="0" dirty="0">
                <a:ln>
                  <a:noFill/>
                </a:ln>
                <a:solidFill>
                  <a:sysClr val="windowText" lastClr="000000"/>
                </a:solidFill>
                <a:effectLst/>
                <a:uLnTx/>
                <a:uFillTx/>
                <a:latin typeface="HGS行書体" panose="03000600000000000000" pitchFamily="66" charset="-128"/>
                <a:ea typeface="游明朝" panose="02020400000000000000" pitchFamily="18" charset="-128"/>
                <a:cs typeface="Times New Roman" panose="02020603050405020304" pitchFamily="18" charset="0"/>
              </a:rPr>
              <a:t>  </a:t>
            </a:r>
            <a:endParaRPr kumimoji="0" lang="ja-JP" altLang="en-US" sz="1050" b="0" i="0" u="none" strike="noStrike" kern="100" cap="none" spc="0" normalizeH="0" baseline="0" noProof="0" dirty="0">
              <a:ln>
                <a:noFill/>
              </a:ln>
              <a:solidFill>
                <a:sysClr val="windowText" lastClr="000000"/>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r>
              <a:rPr kumimoji="0" lang="en-US" altLang="ja-JP" sz="800" b="0" i="0" u="none" strike="noStrike" kern="100" cap="none" spc="0" normalizeH="0" baseline="0" noProof="0" dirty="0">
                <a:ln>
                  <a:noFill/>
                </a:ln>
                <a:solidFill>
                  <a:srgbClr val="7030A0"/>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a:t>
            </a:r>
            <a:r>
              <a:rPr kumimoji="0" lang="ja-JP" altLang="en-US" sz="800" b="0" i="0" u="none" strike="noStrike" kern="100" cap="none" spc="0" normalizeH="0" baseline="0" noProof="0" dirty="0">
                <a:ln>
                  <a:noFill/>
                </a:ln>
                <a:solidFill>
                  <a:srgbClr val="7030A0"/>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次回の読書会までに取り組んでみる行動を具体的に書いて下さい。</a:t>
            </a:r>
            <a:r>
              <a:rPr kumimoji="0" lang="en-US" altLang="ja-JP" sz="800" b="0" i="0" u="none" strike="noStrike" kern="100" cap="none" spc="0" normalizeH="0" baseline="0" noProof="0" dirty="0">
                <a:ln>
                  <a:noFill/>
                </a:ln>
                <a:solidFill>
                  <a:srgbClr val="7030A0"/>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a:t>
            </a:r>
            <a:r>
              <a:rPr kumimoji="0" lang="ja-JP" altLang="en-US" sz="800" b="0" i="0" u="none" strike="noStrike" kern="100" cap="none" spc="0" normalizeH="0" baseline="0" noProof="0" dirty="0">
                <a:ln>
                  <a:noFill/>
                </a:ln>
                <a:solidFill>
                  <a:srgbClr val="7030A0"/>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挑戦</a:t>
            </a:r>
            <a:r>
              <a:rPr kumimoji="0" lang="en-US" altLang="ja-JP" sz="800" b="0" i="0" u="none" strike="noStrike" kern="100" cap="none" spc="0" normalizeH="0" baseline="0" noProof="0" dirty="0">
                <a:ln>
                  <a:noFill/>
                </a:ln>
                <a:solidFill>
                  <a:srgbClr val="7030A0"/>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a:t>
            </a:r>
            <a:r>
              <a:rPr kumimoji="0" lang="ja-JP" altLang="en-US" sz="800" b="0" i="0" u="none" strike="noStrike" kern="100" cap="none" spc="0" normalizeH="0" baseline="0" noProof="0" dirty="0">
                <a:ln>
                  <a:noFill/>
                </a:ln>
                <a:solidFill>
                  <a:srgbClr val="7030A0"/>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とは、これまでとは違った行動をとることです。ですからそこには「期待する効果」があり、そこに至るまでには様々な失敗と試行錯誤があるはずです。次回の読書会が始まる前の時間で、　①着手したか？　②期待した効果は得られたか？　③予期しなった変化はなかったか？を話し合いましょう。</a:t>
            </a:r>
            <a:endParaRPr kumimoji="0" lang="ja-JP" altLang="en-US" sz="1050" b="0" i="0" u="none" strike="noStrike" kern="100" cap="none" spc="0" normalizeH="0" baseline="0" noProof="0" dirty="0">
              <a:ln>
                <a:noFill/>
              </a:ln>
              <a:solidFill>
                <a:sysClr val="windowText" lastClr="000000"/>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p:txBody>
      </p:sp>
      <p:sp>
        <p:nvSpPr>
          <p:cNvPr id="18" name="テキスト ボックス 4">
            <a:extLst>
              <a:ext uri="{FF2B5EF4-FFF2-40B4-BE49-F238E27FC236}">
                <a16:creationId xmlns:a16="http://schemas.microsoft.com/office/drawing/2014/main" id="{7284E866-8700-4346-90E0-40DDCDCFAC56}"/>
              </a:ext>
            </a:extLst>
          </p:cNvPr>
          <p:cNvSpPr txBox="1"/>
          <p:nvPr/>
        </p:nvSpPr>
        <p:spPr>
          <a:xfrm>
            <a:off x="679610" y="3676008"/>
            <a:ext cx="2760342" cy="1810898"/>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en-US" sz="1000" b="0" i="0" u="none" strike="noStrike" kern="100" cap="none" spc="0" normalizeH="0" baseline="0" noProof="0" dirty="0">
                <a:ln>
                  <a:noFill/>
                </a:ln>
                <a:solidFill>
                  <a:sysClr val="windowText" lastClr="000000"/>
                </a:solidFill>
                <a:effectLst/>
                <a:uLnTx/>
                <a:uFillTx/>
                <a:latin typeface="HGS行書体" panose="03000600000000000000" pitchFamily="66" charset="-128"/>
                <a:ea typeface="游明朝" panose="02020400000000000000" pitchFamily="18" charset="-128"/>
                <a:cs typeface="Times New Roman" panose="02020603050405020304" pitchFamily="18" charset="0"/>
              </a:rPr>
              <a:t>P.3</a:t>
            </a:r>
            <a:r>
              <a:rPr kumimoji="0" lang="ja-JP" altLang="en-US" sz="1000" b="0" i="0" u="none" strike="noStrike" kern="100" cap="none" spc="0" normalizeH="0" baseline="0" noProof="0" dirty="0">
                <a:ln>
                  <a:noFill/>
                </a:ln>
                <a:solidFill>
                  <a:sysClr val="windowText" lastClr="000000"/>
                </a:solidFill>
                <a:effectLst/>
                <a:uLnTx/>
                <a:uFillTx/>
                <a:latin typeface="游明朝" panose="02020400000000000000" pitchFamily="18" charset="-128"/>
                <a:ea typeface="HGS行書体" panose="03000600000000000000" pitchFamily="66" charset="-128"/>
                <a:cs typeface="Times New Roman" panose="02020603050405020304" pitchFamily="18" charset="0"/>
              </a:rPr>
              <a:t>　</a:t>
            </a:r>
            <a:r>
              <a:rPr kumimoji="0" lang="en-US" sz="1000" b="0" i="0" u="none" strike="noStrike" kern="100" cap="none" spc="0" normalizeH="0" baseline="0" noProof="0" dirty="0">
                <a:ln>
                  <a:noFill/>
                </a:ln>
                <a:solidFill>
                  <a:sysClr val="windowText" lastClr="000000"/>
                </a:solidFill>
                <a:effectLst/>
                <a:uLnTx/>
                <a:uFillTx/>
                <a:latin typeface="游明朝" panose="02020400000000000000" pitchFamily="18" charset="-128"/>
                <a:ea typeface="HGS行書体" panose="03000600000000000000" pitchFamily="66" charset="-128"/>
                <a:cs typeface="Times New Roman" panose="02020603050405020304" pitchFamily="18" charset="0"/>
              </a:rPr>
              <a:t>L.4</a:t>
            </a:r>
            <a:r>
              <a:rPr kumimoji="0" lang="ja-JP" altLang="en-US" sz="1000" b="0" i="0" u="none" strike="noStrike" kern="100" cap="none" spc="0" normalizeH="0" baseline="0" noProof="0" dirty="0">
                <a:ln>
                  <a:noFill/>
                </a:ln>
                <a:solidFill>
                  <a:sysClr val="windowText" lastClr="000000"/>
                </a:solidFill>
                <a:effectLst/>
                <a:uLnTx/>
                <a:uFillTx/>
                <a:latin typeface="游明朝" panose="02020400000000000000" pitchFamily="18" charset="-128"/>
                <a:ea typeface="HGS行書体" panose="03000600000000000000" pitchFamily="66" charset="-128"/>
                <a:cs typeface="Times New Roman" panose="02020603050405020304" pitchFamily="18" charset="0"/>
              </a:rPr>
              <a:t>　「何をしたいかではない」というところにドキリとした。でも・・そもそも自分は何をしたいのだろう？と。</a:t>
            </a:r>
            <a:endParaRPr kumimoji="0" lang="ja-JP" altLang="en-US" sz="1050" b="0" i="0" u="none" strike="noStrike" kern="100" cap="none" spc="0" normalizeH="0" baseline="0" noProof="0" dirty="0">
              <a:ln>
                <a:noFill/>
              </a:ln>
              <a:solidFill>
                <a:sysClr val="windowText" lastClr="000000"/>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r>
              <a:rPr kumimoji="0" lang="en-US" sz="1000" b="0" i="0" u="none" strike="noStrike" kern="100" cap="none" spc="0" normalizeH="0" baseline="0" noProof="0" dirty="0">
                <a:ln>
                  <a:noFill/>
                </a:ln>
                <a:solidFill>
                  <a:sysClr val="windowText" lastClr="000000"/>
                </a:solidFill>
                <a:effectLst/>
                <a:uLnTx/>
                <a:uFillTx/>
                <a:latin typeface="HGS行書体" panose="03000600000000000000" pitchFamily="66" charset="-128"/>
                <a:ea typeface="游明朝" panose="02020400000000000000" pitchFamily="18" charset="-128"/>
                <a:cs typeface="Times New Roman" panose="02020603050405020304" pitchFamily="18" charset="0"/>
              </a:rPr>
              <a:t>P.2</a:t>
            </a:r>
            <a:r>
              <a:rPr kumimoji="0" lang="ja-JP" altLang="en-US" sz="1000" b="0" i="0" u="none" strike="noStrike" kern="100" cap="none" spc="0" normalizeH="0" baseline="0" noProof="0" dirty="0">
                <a:ln>
                  <a:noFill/>
                </a:ln>
                <a:solidFill>
                  <a:sysClr val="windowText" lastClr="000000"/>
                </a:solidFill>
                <a:effectLst/>
                <a:uLnTx/>
                <a:uFillTx/>
                <a:latin typeface="游明朝" panose="02020400000000000000" pitchFamily="18" charset="-128"/>
                <a:ea typeface="HGS行書体" panose="03000600000000000000" pitchFamily="66" charset="-128"/>
                <a:cs typeface="Times New Roman" panose="02020603050405020304" pitchFamily="18" charset="0"/>
              </a:rPr>
              <a:t>　</a:t>
            </a:r>
            <a:r>
              <a:rPr kumimoji="0" lang="en-US" sz="1000" b="0" i="0" u="none" strike="noStrike" kern="100" cap="none" spc="0" normalizeH="0" baseline="0" noProof="0" dirty="0">
                <a:ln>
                  <a:noFill/>
                </a:ln>
                <a:solidFill>
                  <a:sysClr val="windowText" lastClr="000000"/>
                </a:solidFill>
                <a:effectLst/>
                <a:uLnTx/>
                <a:uFillTx/>
                <a:latin typeface="游明朝" panose="02020400000000000000" pitchFamily="18" charset="-128"/>
                <a:ea typeface="HGS行書体" panose="03000600000000000000" pitchFamily="66" charset="-128"/>
                <a:cs typeface="Times New Roman" panose="02020603050405020304" pitchFamily="18" charset="0"/>
              </a:rPr>
              <a:t>L.5</a:t>
            </a:r>
            <a:r>
              <a:rPr kumimoji="0" lang="ja-JP" altLang="en-US" sz="1000" b="0" i="0" u="none" strike="noStrike" kern="100" cap="none" spc="0" normalizeH="0" baseline="0" noProof="0" dirty="0">
                <a:ln>
                  <a:noFill/>
                </a:ln>
                <a:solidFill>
                  <a:sysClr val="windowText" lastClr="000000"/>
                </a:solidFill>
                <a:effectLst/>
                <a:uLnTx/>
                <a:uFillTx/>
                <a:latin typeface="游明朝" panose="02020400000000000000" pitchFamily="18" charset="-128"/>
                <a:ea typeface="HGS行書体" panose="03000600000000000000" pitchFamily="66" charset="-128"/>
                <a:cs typeface="Times New Roman" panose="02020603050405020304" pitchFamily="18" charset="0"/>
              </a:rPr>
              <a:t>　　自分はリーダーに向かないのではないかと思っていたところに、「千差万別」とされていてなぜかホッとした。</a:t>
            </a:r>
            <a:endParaRPr kumimoji="0" lang="ja-JP" altLang="en-US" sz="1050" b="0" i="0" u="none" strike="noStrike" kern="100" cap="none" spc="0" normalizeH="0" baseline="0" noProof="0" dirty="0">
              <a:ln>
                <a:noFill/>
              </a:ln>
              <a:solidFill>
                <a:sysClr val="windowText" lastClr="000000"/>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r>
              <a:rPr kumimoji="0" lang="en-US" sz="1000" b="0" i="0" u="none" strike="noStrike" kern="100" cap="none" spc="0" normalizeH="0" baseline="0" noProof="0" dirty="0">
                <a:ln>
                  <a:noFill/>
                </a:ln>
                <a:solidFill>
                  <a:sysClr val="windowText" lastClr="000000"/>
                </a:solidFill>
                <a:effectLst/>
                <a:uLnTx/>
                <a:uFillTx/>
                <a:latin typeface="HGS行書体" panose="03000600000000000000" pitchFamily="66" charset="-128"/>
                <a:ea typeface="游明朝" panose="02020400000000000000" pitchFamily="18" charset="-128"/>
                <a:cs typeface="Times New Roman" panose="02020603050405020304" pitchFamily="18" charset="0"/>
              </a:rPr>
              <a:t> </a:t>
            </a:r>
            <a:endParaRPr kumimoji="0" lang="ja-JP" altLang="en-US" sz="1050" b="0" i="0" u="none" strike="noStrike" kern="100" cap="none" spc="0" normalizeH="0" baseline="0" noProof="0" dirty="0">
              <a:ln>
                <a:noFill/>
              </a:ln>
              <a:solidFill>
                <a:sysClr val="windowText" lastClr="000000"/>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r>
              <a:rPr kumimoji="0" lang="en-US" altLang="ja-JP" sz="800" b="0" i="0" u="none" strike="noStrike" kern="100" cap="none" spc="0" normalizeH="0" baseline="0" noProof="0" dirty="0">
                <a:ln>
                  <a:noFill/>
                </a:ln>
                <a:solidFill>
                  <a:srgbClr val="7030A0"/>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a:t>
            </a:r>
            <a:r>
              <a:rPr kumimoji="0" lang="ja-JP" altLang="en-US" sz="800" b="0" i="0" u="none" strike="noStrike" kern="100" cap="none" spc="0" normalizeH="0" baseline="0" noProof="0" dirty="0">
                <a:ln>
                  <a:noFill/>
                </a:ln>
                <a:solidFill>
                  <a:srgbClr val="7030A0"/>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「他の参加者」や、「未来の自分」にとって学びの手引きとするためにも、ページ数、行数を書き残すことをお勧めします。</a:t>
            </a:r>
            <a:endParaRPr kumimoji="0" lang="ja-JP" altLang="en-US" sz="1050" b="0" i="0" u="none" strike="noStrike" kern="100" cap="none" spc="0" normalizeH="0" baseline="0" noProof="0" dirty="0">
              <a:ln>
                <a:noFill/>
              </a:ln>
              <a:solidFill>
                <a:sysClr val="windowText" lastClr="000000"/>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r>
              <a:rPr kumimoji="0" lang="en-US" altLang="ja-JP" sz="800" b="0" i="0" u="none" strike="noStrike" kern="100" cap="none" spc="0" normalizeH="0" baseline="0" noProof="0" dirty="0">
                <a:ln>
                  <a:noFill/>
                </a:ln>
                <a:solidFill>
                  <a:srgbClr val="7030A0"/>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a:t>
            </a:r>
            <a:r>
              <a:rPr kumimoji="0" lang="ja-JP" altLang="en-US" sz="800" b="0" i="0" u="none" strike="noStrike" kern="100" cap="none" spc="0" normalizeH="0" baseline="0" noProof="0" dirty="0">
                <a:ln>
                  <a:noFill/>
                </a:ln>
                <a:solidFill>
                  <a:srgbClr val="7030A0"/>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「勉強になった」「参考になった」という評論ではなく、自分の体験や、今抱えている問題や課題に照らして感じたことを言葉にするトレーニングだと思って記録に残してください</a:t>
            </a:r>
            <a:r>
              <a:rPr kumimoji="0" lang="ja-JP" altLang="en-US" sz="800" b="0" i="0" u="none" strike="noStrike" kern="100" cap="none" spc="0" normalizeH="0" baseline="0" noProof="0" dirty="0">
                <a:ln>
                  <a:noFill/>
                </a:ln>
                <a:solidFill>
                  <a:sysClr val="windowText" lastClr="000000"/>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a:t>
            </a:r>
            <a:endParaRPr kumimoji="0" lang="ja-JP" altLang="en-US" sz="1050" b="0" i="0" u="none" strike="noStrike" kern="100" cap="none" spc="0" normalizeH="0" baseline="0" noProof="0" dirty="0">
              <a:ln>
                <a:noFill/>
              </a:ln>
              <a:solidFill>
                <a:sysClr val="windowText" lastClr="000000"/>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p:txBody>
      </p:sp>
      <p:sp>
        <p:nvSpPr>
          <p:cNvPr id="19" name="テキスト ボックス 18">
            <a:extLst>
              <a:ext uri="{FF2B5EF4-FFF2-40B4-BE49-F238E27FC236}">
                <a16:creationId xmlns:a16="http://schemas.microsoft.com/office/drawing/2014/main" id="{B9700E2A-BF0B-44C2-8D95-99193EF8F60F}"/>
              </a:ext>
            </a:extLst>
          </p:cNvPr>
          <p:cNvSpPr txBox="1"/>
          <p:nvPr/>
        </p:nvSpPr>
        <p:spPr>
          <a:xfrm>
            <a:off x="6554352" y="3041698"/>
            <a:ext cx="2349283" cy="600164"/>
          </a:xfrm>
          <a:prstGeom prst="rect">
            <a:avLst/>
          </a:prstGeom>
          <a:solidFill>
            <a:schemeClr val="accent1">
              <a:lumMod val="20000"/>
              <a:lumOff val="80000"/>
            </a:schemeClr>
          </a:solidFill>
        </p:spPr>
        <p:txBody>
          <a:bodyPr wrap="square" rtlCol="0">
            <a:spAutoFit/>
          </a:bodyPr>
          <a:lstStyle/>
          <a:p>
            <a:r>
              <a:rPr kumimoji="1" lang="ja-JP" altLang="en-US" sz="1100" dirty="0">
                <a:latin typeface="HGP創英角ｺﾞｼｯｸUB" panose="020B0900000000000000" pitchFamily="50" charset="-128"/>
                <a:ea typeface="HGP創英角ｺﾞｼｯｸUB" panose="020B0900000000000000" pitchFamily="50" charset="-128"/>
              </a:rPr>
              <a:t>次回までに挑戦しようと思ったことは何ですか？まず何に着手しますか？どんな変化を期待して行動しますか？</a:t>
            </a:r>
          </a:p>
        </p:txBody>
      </p:sp>
    </p:spTree>
    <p:extLst>
      <p:ext uri="{BB962C8B-B14F-4D97-AF65-F5344CB8AC3E}">
        <p14:creationId xmlns:p14="http://schemas.microsoft.com/office/powerpoint/2010/main" val="23063406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CC80C7C-6FD8-4D87-B7C3-22FF3929D4BE}"/>
              </a:ext>
            </a:extLst>
          </p:cNvPr>
          <p:cNvSpPr>
            <a:spLocks noGrp="1"/>
          </p:cNvSpPr>
          <p:nvPr>
            <p:ph type="title"/>
          </p:nvPr>
        </p:nvSpPr>
        <p:spPr>
          <a:xfrm>
            <a:off x="628650" y="365127"/>
            <a:ext cx="7886700" cy="454024"/>
          </a:xfrm>
        </p:spPr>
        <p:txBody>
          <a:bodyPr>
            <a:normAutofit/>
          </a:bodyPr>
          <a:lstStyle/>
          <a:p>
            <a:r>
              <a:rPr lang="en-US" altLang="ja-JP" sz="1800" u="sng" kern="100" dirty="0">
                <a:effectLst/>
                <a:latin typeface="游明朝" panose="02020400000000000000" pitchFamily="18" charset="-128"/>
                <a:ea typeface="HGP創英ﾌﾟﾚｾﾞﾝｽEB" panose="02020800000000000000" pitchFamily="18" charset="-128"/>
                <a:cs typeface="Times New Roman" panose="02020603050405020304" pitchFamily="18" charset="0"/>
              </a:rPr>
              <a:t>1⃣</a:t>
            </a:r>
            <a:r>
              <a:rPr lang="ja-JP" altLang="ja-JP" sz="1800" u="sng" kern="100" dirty="0">
                <a:effectLst/>
                <a:latin typeface="游明朝" panose="02020400000000000000" pitchFamily="18" charset="-128"/>
                <a:ea typeface="HGP創英ﾌﾟﾚｾﾞﾝｽEB" panose="02020800000000000000" pitchFamily="18" charset="-128"/>
                <a:cs typeface="Times New Roman" panose="02020603050405020304" pitchFamily="18" charset="0"/>
              </a:rPr>
              <a:t>私の人生を変えた七つの経験　</a:t>
            </a:r>
            <a:r>
              <a:rPr lang="en-US" altLang="ja-JP" sz="1800" u="sng" kern="100" dirty="0">
                <a:effectLst/>
                <a:latin typeface="游明朝" panose="02020400000000000000" pitchFamily="18" charset="-128"/>
                <a:ea typeface="HGP創英ﾌﾟﾚｾﾞﾝｽEB" panose="02020800000000000000" pitchFamily="18" charset="-128"/>
                <a:cs typeface="Times New Roman" panose="02020603050405020304" pitchFamily="18" charset="0"/>
              </a:rPr>
              <a:t>Part3</a:t>
            </a:r>
            <a:r>
              <a:rPr lang="ja-JP" altLang="ja-JP" sz="1800" u="sng" kern="100" dirty="0">
                <a:effectLst/>
                <a:latin typeface="游明朝" panose="02020400000000000000" pitchFamily="18" charset="-128"/>
                <a:ea typeface="HGP創英ﾌﾟﾚｾﾞﾝｽEB" panose="02020800000000000000" pitchFamily="18" charset="-128"/>
                <a:cs typeface="Times New Roman" panose="02020603050405020304" pitchFamily="18" charset="0"/>
              </a:rPr>
              <a:t>　第１章</a:t>
            </a:r>
            <a:endParaRPr kumimoji="1" lang="ja-JP" altLang="en-US" sz="1200" dirty="0"/>
          </a:p>
        </p:txBody>
      </p:sp>
      <p:sp>
        <p:nvSpPr>
          <p:cNvPr id="3" name="テキスト ボックス 2">
            <a:extLst>
              <a:ext uri="{FF2B5EF4-FFF2-40B4-BE49-F238E27FC236}">
                <a16:creationId xmlns:a16="http://schemas.microsoft.com/office/drawing/2014/main" id="{48110C2C-DF09-4F45-A5B7-0B7A9A901C66}"/>
              </a:ext>
            </a:extLst>
          </p:cNvPr>
          <p:cNvSpPr txBox="1"/>
          <p:nvPr/>
        </p:nvSpPr>
        <p:spPr>
          <a:xfrm>
            <a:off x="628650" y="1571625"/>
            <a:ext cx="184731" cy="369332"/>
          </a:xfrm>
          <a:prstGeom prst="rect">
            <a:avLst/>
          </a:prstGeom>
          <a:noFill/>
        </p:spPr>
        <p:txBody>
          <a:bodyPr wrap="none" rtlCol="0">
            <a:spAutoFit/>
          </a:bodyPr>
          <a:lstStyle/>
          <a:p>
            <a:endParaRPr kumimoji="1" lang="ja-JP" altLang="en-US" dirty="0"/>
          </a:p>
        </p:txBody>
      </p:sp>
      <p:sp>
        <p:nvSpPr>
          <p:cNvPr id="6" name="Rectangle 4">
            <a:extLst>
              <a:ext uri="{FF2B5EF4-FFF2-40B4-BE49-F238E27FC236}">
                <a16:creationId xmlns:a16="http://schemas.microsoft.com/office/drawing/2014/main" id="{CCBFBA1F-DEF6-4C85-B819-20413D075593}"/>
              </a:ext>
            </a:extLst>
          </p:cNvPr>
          <p:cNvSpPr>
            <a:spLocks noChangeArrowheads="1"/>
          </p:cNvSpPr>
          <p:nvPr/>
        </p:nvSpPr>
        <p:spPr bwMode="auto">
          <a:xfrm>
            <a:off x="385763" y="971460"/>
            <a:ext cx="8372475"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ja-JP" altLang="ja-JP" sz="1200" b="1" u="sng"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〇ドラッカー教授の人柄に触れる</a:t>
            </a:r>
            <a:endParaRPr lang="ja-JP" altLang="ja-JP" sz="1200" u="sng" kern="100" dirty="0">
              <a:effectLst/>
              <a:latin typeface="BIZ UDP明朝 Medium" panose="02020500000000000000" pitchFamily="18" charset="-128"/>
              <a:ea typeface="BIZ UDP明朝 Medium" panose="02020500000000000000" pitchFamily="18" charset="-128"/>
              <a:cs typeface="Times New Roman" panose="02020603050405020304" pitchFamily="18" charset="0"/>
            </a:endParaRPr>
          </a:p>
          <a:p>
            <a:pPr marL="133350" algn="l"/>
            <a:r>
              <a:rPr lang="ja-JP" altLang="ja-JP"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この章には、ドラッカー教授の半生が生き生きと描かれている、とても読みやすい物語となっています。エピソードの一つ一つに、ドラッカー教授の人柄を感じることで、他の著作を読むときにも、その背景や息遣いを感じ取</a:t>
            </a:r>
            <a:r>
              <a:rPr lang="ja-JP" altLang="en-US"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り</a:t>
            </a:r>
            <a:r>
              <a:rPr lang="ja-JP" altLang="ja-JP"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ながら読むことができるでしょう。</a:t>
            </a:r>
          </a:p>
          <a:p>
            <a:pPr algn="l"/>
            <a:r>
              <a:rPr lang="ja-JP" altLang="ja-JP" sz="1200" b="1" u="sng"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〇事例からセルフマネジメントのエッセンスを抽出</a:t>
            </a:r>
            <a:endParaRPr lang="ja-JP" altLang="ja-JP" sz="1200" u="sng" kern="100" dirty="0">
              <a:effectLst/>
              <a:latin typeface="BIZ UDP明朝 Medium" panose="02020500000000000000" pitchFamily="18" charset="-128"/>
              <a:ea typeface="BIZ UDP明朝 Medium" panose="02020500000000000000" pitchFamily="18" charset="-128"/>
              <a:cs typeface="Times New Roman" panose="02020603050405020304" pitchFamily="18" charset="0"/>
            </a:endParaRPr>
          </a:p>
          <a:p>
            <a:pPr indent="133350" algn="l"/>
            <a:r>
              <a:rPr lang="ja-JP" altLang="ja-JP"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ドラッカー教授は、実際の企業の事例から、時代を経ても変わることのない</a:t>
            </a:r>
            <a:r>
              <a:rPr lang="ja-JP" altLang="ja-JP" sz="1000" kern="100" dirty="0">
                <a:solidFill>
                  <a:schemeClr val="accent2"/>
                </a:solidFill>
                <a:effectLst/>
                <a:latin typeface="BIZ UDP明朝 Medium" panose="02020500000000000000" pitchFamily="18" charset="-128"/>
                <a:ea typeface="BIZ UDP明朝 Medium" panose="02020500000000000000" pitchFamily="18" charset="-128"/>
                <a:cs typeface="Times New Roman" panose="02020603050405020304" pitchFamily="18" charset="0"/>
              </a:rPr>
              <a:t>「マネジメントの原理・原則」</a:t>
            </a:r>
            <a:r>
              <a:rPr lang="ja-JP" altLang="ja-JP"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を抽出し</a:t>
            </a:r>
            <a:r>
              <a:rPr lang="ja-JP" altLang="en-US"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a:t>
            </a:r>
            <a:r>
              <a:rPr lang="ja-JP" altLang="ja-JP"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体系化したことで</a:t>
            </a:r>
            <a:r>
              <a:rPr lang="ja-JP" altLang="ja-JP" sz="1000" b="1" kern="100" dirty="0">
                <a:solidFill>
                  <a:schemeClr val="accent2"/>
                </a:solidFill>
                <a:effectLst/>
                <a:latin typeface="BIZ UDP明朝 Medium" panose="02020500000000000000" pitchFamily="18" charset="-128"/>
                <a:ea typeface="BIZ UDP明朝 Medium" panose="02020500000000000000" pitchFamily="18" charset="-128"/>
                <a:cs typeface="Times New Roman" panose="02020603050405020304" pitchFamily="18" charset="0"/>
              </a:rPr>
              <a:t>『マネジメントの父』</a:t>
            </a:r>
            <a:r>
              <a:rPr lang="ja-JP" altLang="ja-JP"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と呼ばれることになりました。この章でも、ご自身の体験を一つの事例として、セルフマネジメントの原理原則を抽出するプロセスを垣間見ることができます。</a:t>
            </a:r>
          </a:p>
          <a:p>
            <a:pPr algn="l"/>
            <a:r>
              <a:rPr lang="ja-JP" altLang="ja-JP" sz="1200" b="1" u="sng"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〇七つの経験→</a:t>
            </a:r>
            <a:r>
              <a:rPr lang="ja-JP" altLang="ja-JP" sz="1200" b="1" u="sng" kern="100" dirty="0">
                <a:solidFill>
                  <a:srgbClr val="ED7D31"/>
                </a:solidFill>
                <a:effectLst/>
                <a:latin typeface="BIZ UDP明朝 Medium" panose="02020500000000000000" pitchFamily="18" charset="-128"/>
                <a:ea typeface="BIZ UDP明朝 Medium" panose="02020500000000000000" pitchFamily="18" charset="-128"/>
                <a:cs typeface="Times New Roman" panose="02020603050405020304" pitchFamily="18" charset="0"/>
              </a:rPr>
              <a:t>セルフマネジメントの七つの教訓</a:t>
            </a:r>
            <a:endParaRPr lang="ja-JP" altLang="ja-JP" sz="1200" u="sng" kern="100" dirty="0">
              <a:effectLst/>
              <a:latin typeface="BIZ UDP明朝 Medium" panose="02020500000000000000" pitchFamily="18" charset="-128"/>
              <a:ea typeface="BIZ UDP明朝 Medium" panose="02020500000000000000" pitchFamily="18" charset="-128"/>
              <a:cs typeface="Times New Roman" panose="02020603050405020304" pitchFamily="18" charset="0"/>
            </a:endParaRPr>
          </a:p>
          <a:p>
            <a:pPr indent="133350" algn="l"/>
            <a:r>
              <a:rPr lang="ja-JP" altLang="ja-JP"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プロフェッショナル・コースは、ここに挙げられた</a:t>
            </a:r>
            <a:r>
              <a:rPr lang="en-US" altLang="ja-JP"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7</a:t>
            </a:r>
            <a:r>
              <a:rPr lang="ja-JP" altLang="ja-JP"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つの教訓を総論として、プロフェッショナルとしての自分を、実践的に磨いていく過程</a:t>
            </a:r>
            <a:r>
              <a:rPr lang="ja-JP" altLang="en-US"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（プロセス）</a:t>
            </a:r>
            <a:r>
              <a:rPr lang="ja-JP" altLang="ja-JP"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です。</a:t>
            </a:r>
            <a:r>
              <a:rPr lang="ja-JP" altLang="en-US" sz="1000" kern="100" dirty="0">
                <a:latin typeface="BIZ UDP明朝 Medium" panose="02020500000000000000" pitchFamily="18" charset="-128"/>
                <a:ea typeface="BIZ UDP明朝 Medium" panose="02020500000000000000" pitchFamily="18" charset="-128"/>
                <a:cs typeface="Times New Roman" panose="02020603050405020304" pitchFamily="18" charset="0"/>
              </a:rPr>
              <a:t>読書会の仲間</a:t>
            </a:r>
            <a:r>
              <a:rPr lang="ja-JP" altLang="ja-JP"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と一緒にみがきあげていきましょう。</a:t>
            </a:r>
          </a:p>
        </p:txBody>
      </p:sp>
      <p:sp>
        <p:nvSpPr>
          <p:cNvPr id="7" name="テキスト ボックス 6">
            <a:extLst>
              <a:ext uri="{FF2B5EF4-FFF2-40B4-BE49-F238E27FC236}">
                <a16:creationId xmlns:a16="http://schemas.microsoft.com/office/drawing/2014/main" id="{BC7FDE33-D180-425F-BA71-7F4BE7AEC6EA}"/>
              </a:ext>
            </a:extLst>
          </p:cNvPr>
          <p:cNvSpPr txBox="1"/>
          <p:nvPr/>
        </p:nvSpPr>
        <p:spPr>
          <a:xfrm>
            <a:off x="5261564" y="125513"/>
            <a:ext cx="3876382" cy="307777"/>
          </a:xfrm>
          <a:prstGeom prst="rect">
            <a:avLst/>
          </a:prstGeom>
          <a:noFill/>
        </p:spPr>
        <p:txBody>
          <a:bodyPr wrap="none" rtlCol="0">
            <a:spAutoFit/>
          </a:bodyPr>
          <a:lstStyle/>
          <a:p>
            <a:r>
              <a:rPr lang="ja-JP" altLang="ja-JP" sz="1400" kern="100" dirty="0">
                <a:solidFill>
                  <a:srgbClr val="ED7D31"/>
                </a:solidFill>
                <a:effectLst/>
                <a:latin typeface="游明朝" panose="02020400000000000000" pitchFamily="18" charset="-128"/>
                <a:ea typeface="BIZ UDP明朝 Medium" panose="02020500000000000000" pitchFamily="18" charset="-128"/>
                <a:cs typeface="Times New Roman" panose="02020603050405020304" pitchFamily="18" charset="0"/>
              </a:rPr>
              <a:t>＊＊ </a:t>
            </a:r>
            <a:r>
              <a:rPr lang="ja-JP" altLang="ja-JP" sz="1400" kern="100" dirty="0">
                <a:solidFill>
                  <a:srgbClr val="ED7D31"/>
                </a:solidFill>
                <a:effectLst/>
                <a:latin typeface="游明朝" panose="02020400000000000000" pitchFamily="18" charset="-128"/>
                <a:ea typeface="HGP創英角ｺﾞｼｯｸUB" panose="020B0900000000000000" pitchFamily="50" charset="-128"/>
                <a:cs typeface="Times New Roman" panose="02020603050405020304" pitchFamily="18" charset="0"/>
              </a:rPr>
              <a:t>読書会参加日（</a:t>
            </a:r>
            <a:r>
              <a:rPr lang="ja-JP" altLang="en-US" sz="1400" kern="100" dirty="0">
                <a:solidFill>
                  <a:srgbClr val="ED7D31"/>
                </a:solidFill>
                <a:latin typeface="HGS行書体" panose="03000600000000000000" pitchFamily="66" charset="-128"/>
                <a:ea typeface="游明朝" panose="02020400000000000000" pitchFamily="18" charset="-128"/>
                <a:cs typeface="Times New Roman" panose="02020603050405020304" pitchFamily="18" charset="0"/>
              </a:rPr>
              <a:t>　　　</a:t>
            </a:r>
            <a:r>
              <a:rPr lang="ja-JP" altLang="ja-JP" sz="1400" kern="100" dirty="0">
                <a:solidFill>
                  <a:srgbClr val="ED7D31"/>
                </a:solidFill>
                <a:effectLst/>
                <a:latin typeface="游明朝" panose="02020400000000000000" pitchFamily="18" charset="-128"/>
                <a:ea typeface="HGP創英角ｺﾞｼｯｸUB" panose="020B0900000000000000" pitchFamily="50" charset="-128"/>
                <a:cs typeface="Times New Roman" panose="02020603050405020304" pitchFamily="18" charset="0"/>
              </a:rPr>
              <a:t>年</a:t>
            </a:r>
            <a:r>
              <a:rPr lang="ja-JP" altLang="en-US" sz="1400" kern="100" dirty="0">
                <a:solidFill>
                  <a:srgbClr val="ED7D31"/>
                </a:solidFill>
                <a:effectLst/>
                <a:latin typeface="游明朝" panose="02020400000000000000" pitchFamily="18" charset="-128"/>
                <a:ea typeface="HGP創英角ｺﾞｼｯｸUB" panose="020B0900000000000000" pitchFamily="50" charset="-128"/>
                <a:cs typeface="Times New Roman" panose="02020603050405020304" pitchFamily="18" charset="0"/>
              </a:rPr>
              <a:t>　　</a:t>
            </a:r>
            <a:r>
              <a:rPr lang="ja-JP" altLang="ja-JP" sz="1400" kern="100" dirty="0">
                <a:solidFill>
                  <a:srgbClr val="ED7D31"/>
                </a:solidFill>
                <a:effectLst/>
                <a:latin typeface="游明朝" panose="02020400000000000000" pitchFamily="18" charset="-128"/>
                <a:ea typeface="HGP創英角ｺﾞｼｯｸUB" panose="020B0900000000000000" pitchFamily="50" charset="-128"/>
                <a:cs typeface="Times New Roman" panose="02020603050405020304" pitchFamily="18" charset="0"/>
              </a:rPr>
              <a:t>月</a:t>
            </a:r>
            <a:r>
              <a:rPr lang="ja-JP" altLang="en-US" sz="1400" kern="100" dirty="0">
                <a:solidFill>
                  <a:srgbClr val="ED7D31"/>
                </a:solidFill>
                <a:effectLst/>
                <a:latin typeface="游明朝" panose="02020400000000000000" pitchFamily="18" charset="-128"/>
                <a:ea typeface="HGP創英角ｺﾞｼｯｸUB" panose="020B0900000000000000" pitchFamily="50" charset="-128"/>
                <a:cs typeface="Times New Roman" panose="02020603050405020304" pitchFamily="18" charset="0"/>
              </a:rPr>
              <a:t>　　</a:t>
            </a:r>
            <a:r>
              <a:rPr lang="ja-JP" altLang="ja-JP" sz="1400" kern="100" dirty="0">
                <a:solidFill>
                  <a:srgbClr val="ED7D31"/>
                </a:solidFill>
                <a:effectLst/>
                <a:latin typeface="游明朝" panose="02020400000000000000" pitchFamily="18" charset="-128"/>
                <a:ea typeface="HGP創英角ｺﾞｼｯｸUB" panose="020B0900000000000000" pitchFamily="50" charset="-128"/>
                <a:cs typeface="Times New Roman" panose="02020603050405020304" pitchFamily="18" charset="0"/>
              </a:rPr>
              <a:t>日）　</a:t>
            </a:r>
            <a:r>
              <a:rPr lang="ja-JP" altLang="ja-JP" sz="1400" kern="100" dirty="0">
                <a:solidFill>
                  <a:srgbClr val="ED7D31"/>
                </a:solidFill>
                <a:effectLst/>
                <a:latin typeface="游明朝" panose="02020400000000000000" pitchFamily="18" charset="-128"/>
                <a:ea typeface="BIZ UDP明朝 Medium" panose="02020500000000000000" pitchFamily="18" charset="-128"/>
                <a:cs typeface="Times New Roman" panose="02020603050405020304" pitchFamily="18" charset="0"/>
              </a:rPr>
              <a:t>＊＊</a:t>
            </a:r>
            <a:endPar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9" name="楕円 8">
            <a:extLst>
              <a:ext uri="{FF2B5EF4-FFF2-40B4-BE49-F238E27FC236}">
                <a16:creationId xmlns:a16="http://schemas.microsoft.com/office/drawing/2014/main" id="{CE7342BF-0AD7-4081-BE7F-1A023E55811D}"/>
              </a:ext>
            </a:extLst>
          </p:cNvPr>
          <p:cNvSpPr/>
          <p:nvPr/>
        </p:nvSpPr>
        <p:spPr>
          <a:xfrm>
            <a:off x="385763" y="3105150"/>
            <a:ext cx="3348038" cy="3387722"/>
          </a:xfrm>
          <a:prstGeom prst="ellipse">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67AD2C44-0ED2-4202-BF65-09FE811F07CC}"/>
              </a:ext>
            </a:extLst>
          </p:cNvPr>
          <p:cNvSpPr txBox="1"/>
          <p:nvPr/>
        </p:nvSpPr>
        <p:spPr>
          <a:xfrm>
            <a:off x="483394" y="3039035"/>
            <a:ext cx="3152775" cy="430887"/>
          </a:xfrm>
          <a:prstGeom prst="rect">
            <a:avLst/>
          </a:prstGeom>
          <a:solidFill>
            <a:srgbClr val="FFFF00"/>
          </a:solidFill>
        </p:spPr>
        <p:txBody>
          <a:bodyPr wrap="square" rtlCol="0">
            <a:spAutoFit/>
          </a:bodyPr>
          <a:lstStyle/>
          <a:p>
            <a:r>
              <a:rPr kumimoji="1" lang="ja-JP" altLang="en-US" sz="1100" dirty="0">
                <a:latin typeface="HGP創英角ｺﾞｼｯｸUB" panose="020B0900000000000000" pitchFamily="50" charset="-128"/>
                <a:ea typeface="HGP創英角ｺﾞｼｯｸUB" panose="020B0900000000000000" pitchFamily="50" charset="-128"/>
              </a:rPr>
              <a:t>読んできた範囲でもっとも心に残ったフレーズは何ですか？そこで感じたことは？</a:t>
            </a:r>
          </a:p>
        </p:txBody>
      </p:sp>
      <p:sp>
        <p:nvSpPr>
          <p:cNvPr id="11" name="テキスト ボックス 10">
            <a:extLst>
              <a:ext uri="{FF2B5EF4-FFF2-40B4-BE49-F238E27FC236}">
                <a16:creationId xmlns:a16="http://schemas.microsoft.com/office/drawing/2014/main" id="{8B2DA0D0-A37D-4B94-B571-FA7BCAE3D8FD}"/>
              </a:ext>
            </a:extLst>
          </p:cNvPr>
          <p:cNvSpPr txBox="1"/>
          <p:nvPr/>
        </p:nvSpPr>
        <p:spPr>
          <a:xfrm>
            <a:off x="1049327" y="2693430"/>
            <a:ext cx="2635658" cy="369332"/>
          </a:xfrm>
          <a:prstGeom prst="rect">
            <a:avLst/>
          </a:prstGeom>
          <a:noFill/>
        </p:spPr>
        <p:txBody>
          <a:bodyPr wrap="none" rtlCol="0">
            <a:spAutoFit/>
          </a:bodyPr>
          <a:lstStyle/>
          <a:p>
            <a:r>
              <a:rPr lang="ja-JP" altLang="ja-JP" sz="1800" b="1" dirty="0">
                <a:solidFill>
                  <a:schemeClr val="accent2"/>
                </a:solidFill>
                <a:effectLst/>
                <a:ea typeface="HGP創英角ｺﾞｼｯｸUB" panose="020B0900000000000000" pitchFamily="50" charset="-128"/>
                <a:cs typeface="Times New Roman" panose="02020603050405020304" pitchFamily="18" charset="0"/>
              </a:rPr>
              <a:t>〇読書会に参加する前に</a:t>
            </a:r>
            <a:endParaRPr kumimoji="1" lang="ja-JP" altLang="en-US" dirty="0">
              <a:solidFill>
                <a:schemeClr val="accent2"/>
              </a:solidFill>
            </a:endParaRPr>
          </a:p>
        </p:txBody>
      </p:sp>
      <p:sp>
        <p:nvSpPr>
          <p:cNvPr id="12" name="四角形: 角を丸くする 11">
            <a:extLst>
              <a:ext uri="{FF2B5EF4-FFF2-40B4-BE49-F238E27FC236}">
                <a16:creationId xmlns:a16="http://schemas.microsoft.com/office/drawing/2014/main" id="{CEFE2B1B-FB61-4870-BB2E-CF670A1FB4B2}"/>
              </a:ext>
            </a:extLst>
          </p:cNvPr>
          <p:cNvSpPr/>
          <p:nvPr/>
        </p:nvSpPr>
        <p:spPr>
          <a:xfrm>
            <a:off x="4133780" y="3558073"/>
            <a:ext cx="2340908" cy="2934799"/>
          </a:xfrm>
          <a:prstGeom prst="round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a:extLst>
              <a:ext uri="{FF2B5EF4-FFF2-40B4-BE49-F238E27FC236}">
                <a16:creationId xmlns:a16="http://schemas.microsoft.com/office/drawing/2014/main" id="{40C0DCD6-2D47-4B7E-807B-0DC228257958}"/>
              </a:ext>
            </a:extLst>
          </p:cNvPr>
          <p:cNvSpPr txBox="1"/>
          <p:nvPr/>
        </p:nvSpPr>
        <p:spPr>
          <a:xfrm>
            <a:off x="4026556" y="2702955"/>
            <a:ext cx="2457724" cy="369332"/>
          </a:xfrm>
          <a:prstGeom prst="rect">
            <a:avLst/>
          </a:prstGeom>
          <a:noFill/>
        </p:spPr>
        <p:txBody>
          <a:bodyPr wrap="none" rtlCol="0">
            <a:spAutoFit/>
          </a:bodyPr>
          <a:lstStyle/>
          <a:p>
            <a:r>
              <a:rPr lang="ja-JP" altLang="ja-JP" sz="1800" kern="100" dirty="0">
                <a:effectLst/>
                <a:latin typeface="游明朝" panose="02020400000000000000" pitchFamily="18" charset="-128"/>
                <a:ea typeface="HGP創英角ｺﾞｼｯｸUB" panose="020B0900000000000000" pitchFamily="50" charset="-128"/>
                <a:cs typeface="Times New Roman" panose="02020603050405020304" pitchFamily="18" charset="0"/>
              </a:rPr>
              <a:t>■読書会参加の最後に</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14" name="テキスト ボックス 13">
            <a:extLst>
              <a:ext uri="{FF2B5EF4-FFF2-40B4-BE49-F238E27FC236}">
                <a16:creationId xmlns:a16="http://schemas.microsoft.com/office/drawing/2014/main" id="{034EBBB6-39DF-4892-ABF2-C73D783471FB}"/>
              </a:ext>
            </a:extLst>
          </p:cNvPr>
          <p:cNvSpPr txBox="1"/>
          <p:nvPr/>
        </p:nvSpPr>
        <p:spPr>
          <a:xfrm>
            <a:off x="4115812" y="3075844"/>
            <a:ext cx="2349283" cy="600164"/>
          </a:xfrm>
          <a:prstGeom prst="rect">
            <a:avLst/>
          </a:prstGeom>
          <a:solidFill>
            <a:schemeClr val="accent6">
              <a:lumMod val="40000"/>
              <a:lumOff val="60000"/>
            </a:schemeClr>
          </a:solidFill>
        </p:spPr>
        <p:txBody>
          <a:bodyPr wrap="square" rtlCol="0">
            <a:spAutoFit/>
          </a:bodyPr>
          <a:lstStyle/>
          <a:p>
            <a:r>
              <a:rPr kumimoji="1" lang="ja-JP" altLang="en-US" sz="1100" dirty="0">
                <a:latin typeface="HGP創英角ｺﾞｼｯｸUB" panose="020B0900000000000000" pitchFamily="50" charset="-128"/>
                <a:ea typeface="HGP創英角ｺﾞｼｯｸUB" panose="020B0900000000000000" pitchFamily="50" charset="-128"/>
              </a:rPr>
              <a:t>他の人の発言も含めて、気に入った、あるいは気になったワンフレーズは何ですか？</a:t>
            </a:r>
          </a:p>
        </p:txBody>
      </p:sp>
      <p:sp>
        <p:nvSpPr>
          <p:cNvPr id="15" name="テキスト ボックス 5">
            <a:extLst>
              <a:ext uri="{FF2B5EF4-FFF2-40B4-BE49-F238E27FC236}">
                <a16:creationId xmlns:a16="http://schemas.microsoft.com/office/drawing/2014/main" id="{A21B5B6B-7D56-4B6F-A22D-6F8471091CF9}"/>
              </a:ext>
            </a:extLst>
          </p:cNvPr>
          <p:cNvSpPr txBox="1"/>
          <p:nvPr/>
        </p:nvSpPr>
        <p:spPr>
          <a:xfrm>
            <a:off x="4223747" y="3784832"/>
            <a:ext cx="2241347" cy="2577868"/>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1100" kern="100" dirty="0">
              <a:solidFill>
                <a:sysClr val="windowText" lastClr="000000"/>
              </a:solidFill>
              <a:latin typeface="游明朝" panose="02020400000000000000" pitchFamily="18" charset="-128"/>
              <a:ea typeface="HGS行書体" panose="03000600000000000000" pitchFamily="66"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en-US" altLang="ja-JP" sz="1100" b="0" i="0" u="none" strike="noStrike" kern="100" cap="none" spc="0" normalizeH="0" baseline="0" noProof="0" dirty="0">
              <a:ln>
                <a:noFill/>
              </a:ln>
              <a:solidFill>
                <a:sysClr val="windowText" lastClr="000000"/>
              </a:solidFill>
              <a:effectLst/>
              <a:uLnTx/>
              <a:uFillTx/>
              <a:latin typeface="游明朝" panose="02020400000000000000" pitchFamily="18" charset="-128"/>
              <a:ea typeface="HGS行書体" panose="03000600000000000000" pitchFamily="66"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1100" kern="100" dirty="0">
              <a:solidFill>
                <a:sysClr val="windowText" lastClr="000000"/>
              </a:solidFill>
              <a:latin typeface="游明朝" panose="02020400000000000000" pitchFamily="18" charset="-128"/>
              <a:ea typeface="HGS行書体" panose="03000600000000000000" pitchFamily="66"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en-US" altLang="ja-JP" sz="1100" b="0" i="0" u="none" strike="noStrike" kern="100" cap="none" spc="0" normalizeH="0" baseline="0" noProof="0" dirty="0">
              <a:ln>
                <a:noFill/>
              </a:ln>
              <a:solidFill>
                <a:sysClr val="windowText" lastClr="000000"/>
              </a:solidFill>
              <a:effectLst/>
              <a:uLnTx/>
              <a:uFillTx/>
              <a:latin typeface="游明朝" panose="02020400000000000000" pitchFamily="18" charset="-128"/>
              <a:ea typeface="HGS行書体" panose="03000600000000000000" pitchFamily="66"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1100" kern="100" dirty="0">
              <a:solidFill>
                <a:sysClr val="windowText" lastClr="000000"/>
              </a:solidFill>
              <a:latin typeface="游明朝" panose="02020400000000000000" pitchFamily="18" charset="-128"/>
              <a:ea typeface="HGS行書体" panose="03000600000000000000" pitchFamily="66"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en-US" altLang="ja-JP" sz="1100" b="0" i="0" u="none" strike="noStrike" kern="100" cap="none" spc="0" normalizeH="0" baseline="0" noProof="0" dirty="0">
              <a:ln>
                <a:noFill/>
              </a:ln>
              <a:solidFill>
                <a:sysClr val="windowText" lastClr="000000"/>
              </a:solidFill>
              <a:effectLst/>
              <a:uLnTx/>
              <a:uFillTx/>
              <a:latin typeface="游明朝" panose="02020400000000000000" pitchFamily="18" charset="-128"/>
              <a:ea typeface="HGS行書体" panose="03000600000000000000" pitchFamily="66"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1100" kern="100" dirty="0">
              <a:solidFill>
                <a:sysClr val="windowText" lastClr="000000"/>
              </a:solidFill>
              <a:latin typeface="游明朝" panose="02020400000000000000" pitchFamily="18" charset="-128"/>
              <a:ea typeface="HGS行書体" panose="03000600000000000000" pitchFamily="66"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en-US" altLang="ja-JP" sz="1050" b="0" i="0" u="none" strike="noStrike" kern="100" cap="none" spc="0" normalizeH="0" baseline="0" noProof="0" dirty="0">
              <a:ln>
                <a:noFill/>
              </a:ln>
              <a:solidFill>
                <a:sysClr val="windowText" lastClr="000000"/>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1050" kern="100" dirty="0">
              <a:solidFill>
                <a:sysClr val="windowText" lastClr="000000"/>
              </a:solidFill>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en-US" altLang="ja-JP" sz="1050" b="0" i="0" u="none" strike="noStrike" kern="100" cap="none" spc="0" normalizeH="0" baseline="0" noProof="0" dirty="0">
              <a:ln>
                <a:noFill/>
              </a:ln>
              <a:solidFill>
                <a:sysClr val="windowText" lastClr="000000"/>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en-US" altLang="ja-JP" sz="1050" b="0" i="0" u="none" strike="noStrike" kern="100" cap="none" spc="0" normalizeH="0" baseline="0" noProof="0" dirty="0">
              <a:ln>
                <a:noFill/>
              </a:ln>
              <a:solidFill>
                <a:sysClr val="windowText" lastClr="000000"/>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ja-JP" altLang="en-US" sz="1050" b="0" i="0" u="none" strike="noStrike" kern="100" cap="none" spc="0" normalizeH="0" baseline="0" noProof="0" dirty="0">
              <a:ln>
                <a:noFill/>
              </a:ln>
              <a:solidFill>
                <a:sysClr val="windowText" lastClr="000000"/>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r>
              <a:rPr kumimoji="0" lang="ja-JP" altLang="en-US" sz="800" b="0" i="0" u="none" strike="noStrike" kern="100" cap="none" spc="0" normalizeH="0" baseline="0" noProof="0" dirty="0">
                <a:ln>
                  <a:noFill/>
                </a:ln>
                <a:solidFill>
                  <a:srgbClr val="7030A0"/>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（レベルアップ）読書会の中での記憶をたどることで、より一層記憶の力を高めることができます。何が記憶に残ったかを思い出すことで、今日の読書会全体を俯瞰してみましょう！</a:t>
            </a:r>
            <a:endParaRPr kumimoji="0" lang="ja-JP" altLang="en-US" sz="1050" b="0" i="0" u="none" strike="noStrike" kern="100" cap="none" spc="0" normalizeH="0" baseline="0" noProof="0" dirty="0">
              <a:ln>
                <a:noFill/>
              </a:ln>
              <a:solidFill>
                <a:sysClr val="windowText" lastClr="000000"/>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p:txBody>
      </p:sp>
      <p:sp>
        <p:nvSpPr>
          <p:cNvPr id="16" name="四角形: 角を丸くする 15">
            <a:extLst>
              <a:ext uri="{FF2B5EF4-FFF2-40B4-BE49-F238E27FC236}">
                <a16:creationId xmlns:a16="http://schemas.microsoft.com/office/drawing/2014/main" id="{D2EFB599-558B-4DEA-92D9-E56510B7D5D8}"/>
              </a:ext>
            </a:extLst>
          </p:cNvPr>
          <p:cNvSpPr/>
          <p:nvPr/>
        </p:nvSpPr>
        <p:spPr>
          <a:xfrm>
            <a:off x="6608967" y="3558073"/>
            <a:ext cx="2294668" cy="2934799"/>
          </a:xfrm>
          <a:prstGeom prst="round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8">
            <a:extLst>
              <a:ext uri="{FF2B5EF4-FFF2-40B4-BE49-F238E27FC236}">
                <a16:creationId xmlns:a16="http://schemas.microsoft.com/office/drawing/2014/main" id="{419159F1-F582-47D3-AFD9-6E3EF59D48BD}"/>
              </a:ext>
            </a:extLst>
          </p:cNvPr>
          <p:cNvSpPr txBox="1"/>
          <p:nvPr/>
        </p:nvSpPr>
        <p:spPr>
          <a:xfrm>
            <a:off x="6679375" y="3738790"/>
            <a:ext cx="2099236" cy="211357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ffectLst/>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ffectLst/>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ffectLst/>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ffectLst/>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ffectLst/>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ffectLst/>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ffectLst/>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ffectLst/>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r>
              <a:rPr lang="ja-JP" altLang="ja-JP" sz="800" dirty="0">
                <a:solidFill>
                  <a:srgbClr val="7030A0"/>
                </a:solidFill>
                <a:effectLst/>
                <a:ea typeface="ＭＳ Ｐゴシック" panose="020B0600070205080204" pitchFamily="50" charset="-128"/>
                <a:cs typeface="Times New Roman" panose="02020603050405020304" pitchFamily="18" charset="0"/>
              </a:rPr>
              <a:t>（レベルアップ）セルフマネジメントのためですので「あの人がこうすれば良いのに。」ではなく、ご自身が取り組むべき挑戦を書いてください。</a:t>
            </a:r>
            <a:endParaRPr kumimoji="0" lang="ja-JP" altLang="en-US" sz="800" b="0" i="0" u="none" strike="noStrike" kern="100" cap="none" spc="0" normalizeH="0" baseline="0" noProof="0" dirty="0">
              <a:ln>
                <a:noFill/>
              </a:ln>
              <a:solidFill>
                <a:sysClr val="windowText" lastClr="000000"/>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p:txBody>
      </p:sp>
      <p:sp>
        <p:nvSpPr>
          <p:cNvPr id="18" name="テキスト ボックス 4">
            <a:extLst>
              <a:ext uri="{FF2B5EF4-FFF2-40B4-BE49-F238E27FC236}">
                <a16:creationId xmlns:a16="http://schemas.microsoft.com/office/drawing/2014/main" id="{7284E866-8700-4346-90E0-40DDCDCFAC56}"/>
              </a:ext>
            </a:extLst>
          </p:cNvPr>
          <p:cNvSpPr txBox="1"/>
          <p:nvPr/>
        </p:nvSpPr>
        <p:spPr>
          <a:xfrm>
            <a:off x="679610" y="3676008"/>
            <a:ext cx="2760342" cy="2686692"/>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r>
              <a:rPr lang="ja-JP" altLang="ja-JP" sz="1000" kern="100" dirty="0">
                <a:solidFill>
                  <a:srgbClr val="ED7D31"/>
                </a:solidFill>
                <a:effectLst/>
                <a:latin typeface="游明朝" panose="02020400000000000000" pitchFamily="18" charset="-128"/>
                <a:ea typeface="ＭＳ Ｐゴシック" panose="020B0600070205080204" pitchFamily="50" charset="-128"/>
                <a:cs typeface="Times New Roman" panose="02020603050405020304" pitchFamily="18" charset="0"/>
              </a:rPr>
              <a:t>共感した部分</a:t>
            </a:r>
            <a:r>
              <a:rPr lang="en-US" altLang="ja-JP" sz="1000" kern="100" dirty="0">
                <a:solidFill>
                  <a:srgbClr val="ED7D31"/>
                </a:solidFill>
                <a:effectLst/>
                <a:latin typeface="游明朝" panose="02020400000000000000" pitchFamily="18" charset="-128"/>
                <a:ea typeface="ＭＳ Ｐゴシック" panose="020B0600070205080204" pitchFamily="50" charset="-128"/>
                <a:cs typeface="Times New Roman" panose="02020603050405020304" pitchFamily="18" charset="0"/>
              </a:rPr>
              <a:t>/</a:t>
            </a:r>
            <a:r>
              <a:rPr lang="ja-JP" altLang="ja-JP" sz="1000" kern="100" dirty="0">
                <a:solidFill>
                  <a:srgbClr val="ED7D31"/>
                </a:solidFill>
                <a:effectLst/>
                <a:latin typeface="游明朝" panose="02020400000000000000" pitchFamily="18" charset="-128"/>
                <a:ea typeface="ＭＳ Ｐゴシック" panose="020B0600070205080204" pitchFamily="50" charset="-128"/>
                <a:cs typeface="Times New Roman" panose="02020603050405020304" pitchFamily="18" charset="0"/>
              </a:rPr>
              <a:t>気づきがあった部分</a:t>
            </a:r>
            <a:endParaRPr lang="ja-JP" alt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000" kern="100" dirty="0">
                <a:effectLst/>
                <a:latin typeface="HGS行書体" panose="03000600000000000000" pitchFamily="66" charset="-128"/>
                <a:ea typeface="游明朝" panose="02020400000000000000" pitchFamily="18" charset="-128"/>
                <a:cs typeface="Times New Roman" panose="02020603050405020304" pitchFamily="18" charset="0"/>
              </a:rPr>
              <a:t> </a:t>
            </a:r>
            <a:endParaRPr lang="ja-JP" alt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800" kern="100" dirty="0">
                <a:effectLst/>
                <a:latin typeface="HGS行書体" panose="03000600000000000000" pitchFamily="66" charset="-128"/>
                <a:ea typeface="游明朝" panose="02020400000000000000" pitchFamily="18" charset="-128"/>
                <a:cs typeface="Times New Roman" panose="02020603050405020304" pitchFamily="18" charset="0"/>
              </a:rPr>
              <a:t> </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800" kern="100" dirty="0">
                <a:effectLst/>
                <a:latin typeface="HGS行書体" panose="03000600000000000000" pitchFamily="66" charset="-128"/>
                <a:ea typeface="游明朝" panose="02020400000000000000" pitchFamily="18" charset="-128"/>
                <a:cs typeface="Times New Roman" panose="02020603050405020304" pitchFamily="18" charset="0"/>
              </a:rPr>
              <a:t> </a:t>
            </a:r>
            <a:r>
              <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rPr>
              <a:t> </a:t>
            </a:r>
            <a:endParaRPr lang="ja-JP" altLang="ja-JP" sz="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rPr>
              <a:t> </a:t>
            </a:r>
          </a:p>
          <a:p>
            <a:pPr algn="just"/>
            <a:r>
              <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rPr>
              <a:t> </a:t>
            </a:r>
            <a:endParaRPr lang="ja-JP" altLang="ja-JP" sz="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rPr>
              <a:t> </a:t>
            </a:r>
            <a:endParaRPr lang="ja-JP" altLang="ja-JP" sz="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rPr>
              <a:t> </a:t>
            </a:r>
          </a:p>
          <a:p>
            <a:pPr algn="just"/>
            <a:endParaRPr lang="en-US" altLang="ja-JP" sz="800" kern="100" dirty="0">
              <a:latin typeface="HGS行書体" panose="03000600000000000000" pitchFamily="66" charset="-128"/>
              <a:ea typeface="游明朝" panose="02020400000000000000" pitchFamily="18" charset="-128"/>
              <a:cs typeface="Times New Roman" panose="02020603050405020304" pitchFamily="18" charset="0"/>
            </a:endParaRPr>
          </a:p>
          <a:p>
            <a:pPr algn="just"/>
            <a:endPar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endParaRPr>
          </a:p>
          <a:p>
            <a:pPr algn="just"/>
            <a:endParaRPr lang="en-US" altLang="ja-JP" sz="800" kern="100" dirty="0">
              <a:latin typeface="HGS行書体" panose="03000600000000000000" pitchFamily="66" charset="-128"/>
              <a:ea typeface="游明朝" panose="02020400000000000000" pitchFamily="18" charset="-128"/>
              <a:cs typeface="Times New Roman" panose="02020603050405020304" pitchFamily="18" charset="0"/>
            </a:endParaRPr>
          </a:p>
          <a:p>
            <a:pPr algn="just"/>
            <a:endPar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endParaRPr>
          </a:p>
          <a:p>
            <a:pPr algn="just"/>
            <a:endParaRPr lang="ja-JP" altLang="ja-JP" sz="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ja-JP" sz="800" kern="100" dirty="0">
                <a:solidFill>
                  <a:srgbClr val="7030A0"/>
                </a:solidFill>
                <a:effectLst/>
                <a:latin typeface="游明朝" panose="02020400000000000000" pitchFamily="18" charset="-128"/>
                <a:ea typeface="ＭＳ Ｐゴシック" panose="020B0600070205080204" pitchFamily="50" charset="-128"/>
                <a:cs typeface="Times New Roman" panose="02020603050405020304" pitchFamily="18" charset="0"/>
              </a:rPr>
              <a:t>（レベルアップ）自分の現状や体験に照らして共感したこと、思いついて取り組んでみたくなったことなどもメモしてください。</a:t>
            </a:r>
            <a:endParaRPr lang="ja-JP" altLang="ja-JP" sz="8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19" name="テキスト ボックス 18">
            <a:extLst>
              <a:ext uri="{FF2B5EF4-FFF2-40B4-BE49-F238E27FC236}">
                <a16:creationId xmlns:a16="http://schemas.microsoft.com/office/drawing/2014/main" id="{B9700E2A-BF0B-44C2-8D95-99193EF8F60F}"/>
              </a:ext>
            </a:extLst>
          </p:cNvPr>
          <p:cNvSpPr txBox="1"/>
          <p:nvPr/>
        </p:nvSpPr>
        <p:spPr>
          <a:xfrm>
            <a:off x="6554352" y="3041698"/>
            <a:ext cx="2349283" cy="600164"/>
          </a:xfrm>
          <a:prstGeom prst="rect">
            <a:avLst/>
          </a:prstGeom>
          <a:solidFill>
            <a:schemeClr val="accent1">
              <a:lumMod val="20000"/>
              <a:lumOff val="80000"/>
            </a:schemeClr>
          </a:solidFill>
        </p:spPr>
        <p:txBody>
          <a:bodyPr wrap="square" rtlCol="0">
            <a:spAutoFit/>
          </a:bodyPr>
          <a:lstStyle/>
          <a:p>
            <a:r>
              <a:rPr kumimoji="1" lang="ja-JP" altLang="en-US" sz="1100" dirty="0">
                <a:latin typeface="HGP創英角ｺﾞｼｯｸUB" panose="020B0900000000000000" pitchFamily="50" charset="-128"/>
                <a:ea typeface="HGP創英角ｺﾞｼｯｸUB" panose="020B0900000000000000" pitchFamily="50" charset="-128"/>
              </a:rPr>
              <a:t>次回までに挑戦しようと思ったことは何ですか？まず何に着手しますか？どんな変化を期待して行動しますか？</a:t>
            </a:r>
          </a:p>
        </p:txBody>
      </p:sp>
    </p:spTree>
    <p:extLst>
      <p:ext uri="{BB962C8B-B14F-4D97-AF65-F5344CB8AC3E}">
        <p14:creationId xmlns:p14="http://schemas.microsoft.com/office/powerpoint/2010/main" val="19100136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CC80C7C-6FD8-4D87-B7C3-22FF3929D4BE}"/>
              </a:ext>
            </a:extLst>
          </p:cNvPr>
          <p:cNvSpPr>
            <a:spLocks noGrp="1"/>
          </p:cNvSpPr>
          <p:nvPr>
            <p:ph type="title"/>
          </p:nvPr>
        </p:nvSpPr>
        <p:spPr>
          <a:xfrm>
            <a:off x="628650" y="365127"/>
            <a:ext cx="7886700" cy="454024"/>
          </a:xfrm>
        </p:spPr>
        <p:txBody>
          <a:bodyPr>
            <a:normAutofit/>
          </a:bodyPr>
          <a:lstStyle/>
          <a:p>
            <a:r>
              <a:rPr lang="en-US" altLang="ja-JP" sz="1800" u="sng" kern="100" dirty="0">
                <a:solidFill>
                  <a:schemeClr val="accent2"/>
                </a:solidFill>
                <a:effectLst/>
                <a:latin typeface="游明朝" panose="02020400000000000000" pitchFamily="18" charset="-128"/>
                <a:ea typeface="HGP創英ﾌﾟﾚｾﾞﾝｽEB" panose="02020800000000000000" pitchFamily="18" charset="-128"/>
                <a:cs typeface="Times New Roman" panose="02020603050405020304" pitchFamily="18" charset="0"/>
              </a:rPr>
              <a:t>2⃣</a:t>
            </a:r>
            <a:r>
              <a:rPr lang="ja-JP" altLang="ja-JP" sz="1800" u="sng" kern="100" dirty="0">
                <a:solidFill>
                  <a:schemeClr val="accent2"/>
                </a:solidFill>
                <a:effectLst/>
                <a:latin typeface="游明朝" panose="02020400000000000000" pitchFamily="18" charset="-128"/>
                <a:ea typeface="HGP創英ﾌﾟﾚｾﾞﾝｽEB" panose="02020800000000000000" pitchFamily="18" charset="-128"/>
                <a:cs typeface="Times New Roman" panose="02020603050405020304" pitchFamily="18" charset="0"/>
              </a:rPr>
              <a:t>自らの強みを知る　</a:t>
            </a:r>
            <a:r>
              <a:rPr lang="en-US" altLang="ja-JP" sz="1800" u="sng" kern="100" dirty="0">
                <a:solidFill>
                  <a:schemeClr val="accent2"/>
                </a:solidFill>
                <a:effectLst/>
                <a:latin typeface="游明朝" panose="02020400000000000000" pitchFamily="18" charset="-128"/>
                <a:ea typeface="HGP創英ﾌﾟﾚｾﾞﾝｽEB" panose="02020800000000000000" pitchFamily="18" charset="-128"/>
                <a:cs typeface="Times New Roman" panose="02020603050405020304" pitchFamily="18" charset="0"/>
              </a:rPr>
              <a:t>Part3</a:t>
            </a:r>
            <a:r>
              <a:rPr lang="ja-JP" altLang="ja-JP" sz="1800" u="sng" kern="100" dirty="0">
                <a:solidFill>
                  <a:schemeClr val="accent2"/>
                </a:solidFill>
                <a:effectLst/>
                <a:latin typeface="游明朝" panose="02020400000000000000" pitchFamily="18" charset="-128"/>
                <a:ea typeface="HGP創英ﾌﾟﾚｾﾞﾝｽEB" panose="02020800000000000000" pitchFamily="18" charset="-128"/>
                <a:cs typeface="Times New Roman" panose="02020603050405020304" pitchFamily="18" charset="0"/>
              </a:rPr>
              <a:t>　第２章</a:t>
            </a:r>
            <a:r>
              <a:rPr lang="ja-JP" altLang="en-US" sz="1800" u="sng" kern="100" dirty="0">
                <a:solidFill>
                  <a:schemeClr val="accent2"/>
                </a:solidFill>
                <a:effectLst/>
                <a:latin typeface="游明朝" panose="02020400000000000000" pitchFamily="18" charset="-128"/>
                <a:ea typeface="HGP創英ﾌﾟﾚｾﾞﾝｽEB" panose="02020800000000000000" pitchFamily="18" charset="-128"/>
                <a:cs typeface="Times New Roman" panose="02020603050405020304" pitchFamily="18" charset="0"/>
              </a:rPr>
              <a:t>　</a:t>
            </a:r>
            <a:r>
              <a:rPr lang="en-US" altLang="ja-JP" sz="1800" u="sng" kern="100" dirty="0">
                <a:solidFill>
                  <a:schemeClr val="accent2"/>
                </a:solidFill>
                <a:effectLst/>
                <a:latin typeface="游明朝" panose="02020400000000000000" pitchFamily="18" charset="-128"/>
                <a:ea typeface="HGP創英ﾌﾟﾚｾﾞﾝｽEB" panose="02020800000000000000" pitchFamily="18" charset="-128"/>
                <a:cs typeface="Times New Roman" panose="02020603050405020304" pitchFamily="18" charset="0"/>
              </a:rPr>
              <a:t>/</a:t>
            </a:r>
            <a:r>
              <a:rPr lang="ja-JP" altLang="en-US" sz="1800" u="sng" kern="100" dirty="0">
                <a:solidFill>
                  <a:schemeClr val="accent2"/>
                </a:solidFill>
                <a:effectLst/>
                <a:latin typeface="游明朝" panose="02020400000000000000" pitchFamily="18" charset="-128"/>
                <a:ea typeface="HGP創英ﾌﾟﾚｾﾞﾝｽEB" panose="02020800000000000000" pitchFamily="18" charset="-128"/>
                <a:cs typeface="Times New Roman" panose="02020603050405020304" pitchFamily="18" charset="0"/>
              </a:rPr>
              <a:t>　</a:t>
            </a:r>
            <a:r>
              <a:rPr lang="ja-JP" altLang="ja-JP" sz="1800" u="sng" kern="100" dirty="0">
                <a:solidFill>
                  <a:schemeClr val="accent2"/>
                </a:solidFill>
                <a:effectLst/>
                <a:latin typeface="游明朝" panose="02020400000000000000" pitchFamily="18" charset="-128"/>
                <a:ea typeface="HGP創英ﾌﾟﾚｾﾞﾝｽEB" panose="02020800000000000000" pitchFamily="18" charset="-128"/>
                <a:cs typeface="Times New Roman" panose="02020603050405020304" pitchFamily="18" charset="0"/>
              </a:rPr>
              <a:t>人の強みを生かす　</a:t>
            </a:r>
            <a:r>
              <a:rPr lang="en-US" altLang="ja-JP" sz="1800" u="sng" kern="100" dirty="0">
                <a:solidFill>
                  <a:schemeClr val="accent2"/>
                </a:solidFill>
                <a:effectLst/>
                <a:latin typeface="游明朝" panose="02020400000000000000" pitchFamily="18" charset="-128"/>
                <a:ea typeface="HGP創英ﾌﾟﾚｾﾞﾝｽEB" panose="02020800000000000000" pitchFamily="18" charset="-128"/>
                <a:cs typeface="Times New Roman" panose="02020603050405020304" pitchFamily="18" charset="0"/>
              </a:rPr>
              <a:t>Part4</a:t>
            </a:r>
            <a:r>
              <a:rPr lang="ja-JP" altLang="ja-JP" sz="1800" u="sng" kern="100" dirty="0">
                <a:solidFill>
                  <a:schemeClr val="accent2"/>
                </a:solidFill>
                <a:effectLst/>
                <a:latin typeface="游明朝" panose="02020400000000000000" pitchFamily="18" charset="-128"/>
                <a:ea typeface="HGP創英ﾌﾟﾚｾﾞﾝｽEB" panose="02020800000000000000" pitchFamily="18" charset="-128"/>
                <a:cs typeface="Times New Roman" panose="02020603050405020304" pitchFamily="18" charset="0"/>
              </a:rPr>
              <a:t>　第５章</a:t>
            </a:r>
            <a:endParaRPr kumimoji="1" lang="ja-JP" altLang="en-US" sz="1200" dirty="0">
              <a:solidFill>
                <a:schemeClr val="accent2"/>
              </a:solidFill>
            </a:endParaRPr>
          </a:p>
        </p:txBody>
      </p:sp>
      <p:sp>
        <p:nvSpPr>
          <p:cNvPr id="3" name="テキスト ボックス 2">
            <a:extLst>
              <a:ext uri="{FF2B5EF4-FFF2-40B4-BE49-F238E27FC236}">
                <a16:creationId xmlns:a16="http://schemas.microsoft.com/office/drawing/2014/main" id="{48110C2C-DF09-4F45-A5B7-0B7A9A901C66}"/>
              </a:ext>
            </a:extLst>
          </p:cNvPr>
          <p:cNvSpPr txBox="1"/>
          <p:nvPr/>
        </p:nvSpPr>
        <p:spPr>
          <a:xfrm>
            <a:off x="628650" y="1571625"/>
            <a:ext cx="184731" cy="369332"/>
          </a:xfrm>
          <a:prstGeom prst="rect">
            <a:avLst/>
          </a:prstGeom>
          <a:noFill/>
        </p:spPr>
        <p:txBody>
          <a:bodyPr wrap="none" rtlCol="0">
            <a:spAutoFit/>
          </a:bodyPr>
          <a:lstStyle/>
          <a:p>
            <a:endParaRPr kumimoji="1" lang="ja-JP" altLang="en-US" dirty="0"/>
          </a:p>
        </p:txBody>
      </p:sp>
      <p:sp>
        <p:nvSpPr>
          <p:cNvPr id="6" name="Rectangle 4">
            <a:extLst>
              <a:ext uri="{FF2B5EF4-FFF2-40B4-BE49-F238E27FC236}">
                <a16:creationId xmlns:a16="http://schemas.microsoft.com/office/drawing/2014/main" id="{CCBFBA1F-DEF6-4C85-B819-20413D075593}"/>
              </a:ext>
            </a:extLst>
          </p:cNvPr>
          <p:cNvSpPr>
            <a:spLocks noChangeArrowheads="1"/>
          </p:cNvSpPr>
          <p:nvPr/>
        </p:nvSpPr>
        <p:spPr bwMode="auto">
          <a:xfrm>
            <a:off x="385762" y="894516"/>
            <a:ext cx="8372475" cy="17235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ja-JP" altLang="en-US" sz="1200" b="1" u="sng"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〇</a:t>
            </a:r>
            <a:r>
              <a:rPr lang="en-US" altLang="ja-JP" sz="1200" b="1" u="sng"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a:t>
            </a:r>
            <a:r>
              <a:rPr lang="ja-JP" altLang="en-US" sz="1200" b="1" u="sng" kern="100" dirty="0">
                <a:latin typeface="BIZ UDP明朝 Medium" panose="02020500000000000000" pitchFamily="18" charset="-128"/>
                <a:ea typeface="BIZ UDP明朝 Medium" panose="02020500000000000000" pitchFamily="18" charset="-128"/>
                <a:cs typeface="Times New Roman" panose="02020603050405020304" pitchFamily="18" charset="0"/>
              </a:rPr>
              <a:t> </a:t>
            </a:r>
            <a:r>
              <a:rPr lang="ja-JP" altLang="en-US" sz="1200" b="1" u="sng"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イエズス会とカルヴァン派の教訓 ～ </a:t>
            </a:r>
            <a:r>
              <a:rPr lang="ja-JP" altLang="en-US" sz="1200" b="1" u="sng" kern="100" dirty="0">
                <a:solidFill>
                  <a:schemeClr val="accent2"/>
                </a:solidFill>
                <a:effectLst/>
                <a:latin typeface="BIZ UDP明朝 Medium" panose="02020500000000000000" pitchFamily="18" charset="-128"/>
                <a:ea typeface="BIZ UDP明朝 Medium" panose="02020500000000000000" pitchFamily="18" charset="-128"/>
                <a:cs typeface="Times New Roman" panose="02020603050405020304" pitchFamily="18" charset="0"/>
              </a:rPr>
              <a:t>書き留めておく </a:t>
            </a:r>
            <a:r>
              <a:rPr lang="en-US" altLang="ja-JP" sz="1200" b="1" u="sng"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a:t>
            </a:r>
            <a:r>
              <a:rPr lang="ja-JP" altLang="en-US" sz="1200" b="1" u="sng"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を進化させる</a:t>
            </a:r>
          </a:p>
          <a:p>
            <a:pPr algn="l"/>
            <a:r>
              <a:rPr lang="ja-JP" altLang="en-US" sz="1000" b="1"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　ｐ</a:t>
            </a:r>
            <a:r>
              <a:rPr lang="en-US" altLang="ja-JP" sz="1000" b="1"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.106</a:t>
            </a:r>
            <a:r>
              <a:rPr lang="ja-JP" altLang="en-US" sz="1000" b="1"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には、「強みは何か」を知ること、「それらの強みをいかにしてさらに強化するか」を知ること、そして「自分には何ができないか」を知ることこそが、継続学習の要である。と記されていました。ぜひ、ご自身</a:t>
            </a:r>
            <a:r>
              <a:rPr lang="ja-JP" altLang="en-US" sz="1000" b="1" kern="100" dirty="0">
                <a:latin typeface="BIZ UDP明朝 Medium" panose="02020500000000000000" pitchFamily="18" charset="-128"/>
                <a:ea typeface="BIZ UDP明朝 Medium" panose="02020500000000000000" pitchFamily="18" charset="-128"/>
                <a:cs typeface="Times New Roman" panose="02020603050405020304" pitchFamily="18" charset="0"/>
              </a:rPr>
              <a:t>、そして共に働く</a:t>
            </a:r>
            <a:r>
              <a:rPr lang="ja-JP" altLang="en-US" sz="1000" b="1"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人たちの強みを生かすことについて、さらに詳しい原理・原則を学びましょう。</a:t>
            </a:r>
          </a:p>
          <a:p>
            <a:pPr algn="l"/>
            <a:r>
              <a:rPr lang="ja-JP" altLang="en-US" sz="1200" b="1" u="sng"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〇</a:t>
            </a:r>
            <a:r>
              <a:rPr lang="ja-JP" altLang="en-US" sz="1200" b="1" u="sng" kern="100" dirty="0">
                <a:solidFill>
                  <a:schemeClr val="accent2"/>
                </a:solidFill>
                <a:effectLst/>
                <a:latin typeface="BIZ UDP明朝 Medium" panose="02020500000000000000" pitchFamily="18" charset="-128"/>
                <a:ea typeface="BIZ UDP明朝 Medium" panose="02020500000000000000" pitchFamily="18" charset="-128"/>
                <a:cs typeface="Times New Roman" panose="02020603050405020304" pitchFamily="18" charset="0"/>
              </a:rPr>
              <a:t>フィードバック分析</a:t>
            </a:r>
          </a:p>
          <a:p>
            <a:pPr algn="l"/>
            <a:r>
              <a:rPr lang="ja-JP" altLang="en-US" sz="1000" b="1"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　イエズス会の修道士や、カルヴァン派の牧師が行っていた「</a:t>
            </a:r>
            <a:r>
              <a:rPr lang="ja-JP" altLang="en-US" sz="1000" b="1" kern="100" dirty="0">
                <a:solidFill>
                  <a:schemeClr val="accent2"/>
                </a:solidFill>
                <a:effectLst/>
                <a:latin typeface="BIZ UDP明朝 Medium" panose="02020500000000000000" pitchFamily="18" charset="-128"/>
                <a:ea typeface="BIZ UDP明朝 Medium" panose="02020500000000000000" pitchFamily="18" charset="-128"/>
                <a:cs typeface="Times New Roman" panose="02020603050405020304" pitchFamily="18" charset="0"/>
              </a:rPr>
              <a:t>書き留めておく</a:t>
            </a:r>
            <a:r>
              <a:rPr lang="ja-JP" altLang="en-US" sz="1000" b="1"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という行動を実際に行うことで、自身の強みを発見するというプロセスを「フィードバック分析」としてさらに詳しく書かれています。自分を知るために、ぜひ取り組んでみて下さい。最終ページの書き込みを確認し、必要があれば書き足してください。このコースの終了時（約</a:t>
            </a:r>
            <a:r>
              <a:rPr lang="en-US" altLang="ja-JP" sz="1000" b="1"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9</a:t>
            </a:r>
            <a:r>
              <a:rPr lang="ja-JP" altLang="en-US" sz="1000" b="1"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か月後）には、振り返りをしてみましょう。</a:t>
            </a:r>
          </a:p>
          <a:p>
            <a:pPr algn="l"/>
            <a:r>
              <a:rPr lang="ja-JP" altLang="en-US" sz="1200" b="1" u="sng"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〇プロフェッショナルとして輝くための第一歩</a:t>
            </a:r>
          </a:p>
          <a:p>
            <a:pPr algn="l"/>
            <a:r>
              <a:rPr lang="ja-JP" altLang="en-US" sz="1000" b="1"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　知識社会は、組織社会です。いかなる専門能力を持ったプロフェッショナルでも、たった一人で十分な成果をあげ続けることは困難です</a:t>
            </a:r>
            <a:r>
              <a:rPr lang="ja-JP" altLang="en-US" sz="1000" b="1" kern="100" dirty="0">
                <a:latin typeface="BIZ UDP明朝 Medium" panose="02020500000000000000" pitchFamily="18" charset="-128"/>
                <a:ea typeface="BIZ UDP明朝 Medium" panose="02020500000000000000" pitchFamily="18" charset="-128"/>
                <a:cs typeface="Times New Roman" panose="02020603050405020304" pitchFamily="18" charset="0"/>
              </a:rPr>
              <a:t>。</a:t>
            </a:r>
            <a:r>
              <a:rPr lang="ja-JP" altLang="en-US" sz="1000" b="1"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自身の強みを知るだけでなく生かすためには、共に働く人たちの強みを生かさなければなりません。それが行えた時に、結果的に自身の強みも生かされることでしょう。</a:t>
            </a:r>
          </a:p>
        </p:txBody>
      </p:sp>
      <p:sp>
        <p:nvSpPr>
          <p:cNvPr id="7" name="テキスト ボックス 6">
            <a:extLst>
              <a:ext uri="{FF2B5EF4-FFF2-40B4-BE49-F238E27FC236}">
                <a16:creationId xmlns:a16="http://schemas.microsoft.com/office/drawing/2014/main" id="{BC7FDE33-D180-425F-BA71-7F4BE7AEC6EA}"/>
              </a:ext>
            </a:extLst>
          </p:cNvPr>
          <p:cNvSpPr txBox="1"/>
          <p:nvPr/>
        </p:nvSpPr>
        <p:spPr>
          <a:xfrm>
            <a:off x="5261564" y="125513"/>
            <a:ext cx="3876382" cy="307777"/>
          </a:xfrm>
          <a:prstGeom prst="rect">
            <a:avLst/>
          </a:prstGeom>
          <a:noFill/>
        </p:spPr>
        <p:txBody>
          <a:bodyPr wrap="none" rtlCol="0">
            <a:spAutoFit/>
          </a:bodyPr>
          <a:lstStyle/>
          <a:p>
            <a:r>
              <a:rPr lang="ja-JP" altLang="ja-JP" sz="1400" kern="100" dirty="0">
                <a:solidFill>
                  <a:srgbClr val="ED7D31"/>
                </a:solidFill>
                <a:effectLst/>
                <a:latin typeface="游明朝" panose="02020400000000000000" pitchFamily="18" charset="-128"/>
                <a:ea typeface="BIZ UDP明朝 Medium" panose="02020500000000000000" pitchFamily="18" charset="-128"/>
                <a:cs typeface="Times New Roman" panose="02020603050405020304" pitchFamily="18" charset="0"/>
              </a:rPr>
              <a:t>＊＊ </a:t>
            </a:r>
            <a:r>
              <a:rPr lang="ja-JP" altLang="ja-JP" sz="1400" kern="100" dirty="0">
                <a:solidFill>
                  <a:srgbClr val="ED7D31"/>
                </a:solidFill>
                <a:effectLst/>
                <a:latin typeface="游明朝" panose="02020400000000000000" pitchFamily="18" charset="-128"/>
                <a:ea typeface="HGP創英角ｺﾞｼｯｸUB" panose="020B0900000000000000" pitchFamily="50" charset="-128"/>
                <a:cs typeface="Times New Roman" panose="02020603050405020304" pitchFamily="18" charset="0"/>
              </a:rPr>
              <a:t>読書会参加日（</a:t>
            </a:r>
            <a:r>
              <a:rPr lang="ja-JP" altLang="en-US" sz="1400" kern="100" dirty="0">
                <a:solidFill>
                  <a:srgbClr val="ED7D31"/>
                </a:solidFill>
                <a:latin typeface="HGS行書体" panose="03000600000000000000" pitchFamily="66" charset="-128"/>
                <a:ea typeface="游明朝" panose="02020400000000000000" pitchFamily="18" charset="-128"/>
                <a:cs typeface="Times New Roman" panose="02020603050405020304" pitchFamily="18" charset="0"/>
              </a:rPr>
              <a:t>　　　</a:t>
            </a:r>
            <a:r>
              <a:rPr lang="ja-JP" altLang="ja-JP" sz="1400" kern="100" dirty="0">
                <a:solidFill>
                  <a:srgbClr val="ED7D31"/>
                </a:solidFill>
                <a:effectLst/>
                <a:latin typeface="游明朝" panose="02020400000000000000" pitchFamily="18" charset="-128"/>
                <a:ea typeface="HGP創英角ｺﾞｼｯｸUB" panose="020B0900000000000000" pitchFamily="50" charset="-128"/>
                <a:cs typeface="Times New Roman" panose="02020603050405020304" pitchFamily="18" charset="0"/>
              </a:rPr>
              <a:t>年</a:t>
            </a:r>
            <a:r>
              <a:rPr lang="ja-JP" altLang="en-US" sz="1400" kern="100" dirty="0">
                <a:solidFill>
                  <a:srgbClr val="ED7D31"/>
                </a:solidFill>
                <a:effectLst/>
                <a:latin typeface="游明朝" panose="02020400000000000000" pitchFamily="18" charset="-128"/>
                <a:ea typeface="HGP創英角ｺﾞｼｯｸUB" panose="020B0900000000000000" pitchFamily="50" charset="-128"/>
                <a:cs typeface="Times New Roman" panose="02020603050405020304" pitchFamily="18" charset="0"/>
              </a:rPr>
              <a:t>　　</a:t>
            </a:r>
            <a:r>
              <a:rPr lang="ja-JP" altLang="ja-JP" sz="1400" kern="100" dirty="0">
                <a:solidFill>
                  <a:srgbClr val="ED7D31"/>
                </a:solidFill>
                <a:effectLst/>
                <a:latin typeface="游明朝" panose="02020400000000000000" pitchFamily="18" charset="-128"/>
                <a:ea typeface="HGP創英角ｺﾞｼｯｸUB" panose="020B0900000000000000" pitchFamily="50" charset="-128"/>
                <a:cs typeface="Times New Roman" panose="02020603050405020304" pitchFamily="18" charset="0"/>
              </a:rPr>
              <a:t>月</a:t>
            </a:r>
            <a:r>
              <a:rPr lang="ja-JP" altLang="en-US" sz="1400" kern="100" dirty="0">
                <a:solidFill>
                  <a:srgbClr val="ED7D31"/>
                </a:solidFill>
                <a:effectLst/>
                <a:latin typeface="游明朝" panose="02020400000000000000" pitchFamily="18" charset="-128"/>
                <a:ea typeface="HGP創英角ｺﾞｼｯｸUB" panose="020B0900000000000000" pitchFamily="50" charset="-128"/>
                <a:cs typeface="Times New Roman" panose="02020603050405020304" pitchFamily="18" charset="0"/>
              </a:rPr>
              <a:t>　　</a:t>
            </a:r>
            <a:r>
              <a:rPr lang="ja-JP" altLang="ja-JP" sz="1400" kern="100" dirty="0">
                <a:solidFill>
                  <a:srgbClr val="ED7D31"/>
                </a:solidFill>
                <a:effectLst/>
                <a:latin typeface="游明朝" panose="02020400000000000000" pitchFamily="18" charset="-128"/>
                <a:ea typeface="HGP創英角ｺﾞｼｯｸUB" panose="020B0900000000000000" pitchFamily="50" charset="-128"/>
                <a:cs typeface="Times New Roman" panose="02020603050405020304" pitchFamily="18" charset="0"/>
              </a:rPr>
              <a:t>日）　</a:t>
            </a:r>
            <a:r>
              <a:rPr lang="ja-JP" altLang="ja-JP" sz="1400" kern="100" dirty="0">
                <a:solidFill>
                  <a:srgbClr val="ED7D31"/>
                </a:solidFill>
                <a:effectLst/>
                <a:latin typeface="游明朝" panose="02020400000000000000" pitchFamily="18" charset="-128"/>
                <a:ea typeface="BIZ UDP明朝 Medium" panose="02020500000000000000" pitchFamily="18" charset="-128"/>
                <a:cs typeface="Times New Roman" panose="02020603050405020304" pitchFamily="18" charset="0"/>
              </a:rPr>
              <a:t>＊＊</a:t>
            </a:r>
            <a:endPar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11" name="テキスト ボックス 10">
            <a:extLst>
              <a:ext uri="{FF2B5EF4-FFF2-40B4-BE49-F238E27FC236}">
                <a16:creationId xmlns:a16="http://schemas.microsoft.com/office/drawing/2014/main" id="{8B2DA0D0-A37D-4B94-B571-FA7BCAE3D8FD}"/>
              </a:ext>
            </a:extLst>
          </p:cNvPr>
          <p:cNvSpPr txBox="1"/>
          <p:nvPr/>
        </p:nvSpPr>
        <p:spPr>
          <a:xfrm>
            <a:off x="1982789" y="2709959"/>
            <a:ext cx="2635658" cy="369332"/>
          </a:xfrm>
          <a:prstGeom prst="rect">
            <a:avLst/>
          </a:prstGeom>
          <a:noFill/>
        </p:spPr>
        <p:txBody>
          <a:bodyPr wrap="none" rtlCol="0">
            <a:spAutoFit/>
          </a:bodyPr>
          <a:lstStyle/>
          <a:p>
            <a:r>
              <a:rPr lang="ja-JP" altLang="ja-JP" sz="1800" b="1" dirty="0">
                <a:solidFill>
                  <a:schemeClr val="accent2"/>
                </a:solidFill>
                <a:effectLst/>
                <a:ea typeface="HGP創英角ｺﾞｼｯｸUB" panose="020B0900000000000000" pitchFamily="50" charset="-128"/>
                <a:cs typeface="Times New Roman" panose="02020603050405020304" pitchFamily="18" charset="0"/>
              </a:rPr>
              <a:t>〇読書会に参加する前に</a:t>
            </a:r>
            <a:endParaRPr kumimoji="1" lang="ja-JP" altLang="en-US" dirty="0">
              <a:solidFill>
                <a:schemeClr val="accent2"/>
              </a:solidFill>
            </a:endParaRPr>
          </a:p>
        </p:txBody>
      </p:sp>
      <p:sp>
        <p:nvSpPr>
          <p:cNvPr id="12" name="四角形: 角を丸くする 11">
            <a:extLst>
              <a:ext uri="{FF2B5EF4-FFF2-40B4-BE49-F238E27FC236}">
                <a16:creationId xmlns:a16="http://schemas.microsoft.com/office/drawing/2014/main" id="{CEFE2B1B-FB61-4870-BB2E-CF670A1FB4B2}"/>
              </a:ext>
            </a:extLst>
          </p:cNvPr>
          <p:cNvSpPr/>
          <p:nvPr/>
        </p:nvSpPr>
        <p:spPr>
          <a:xfrm>
            <a:off x="4916066" y="3583345"/>
            <a:ext cx="1958897" cy="2934799"/>
          </a:xfrm>
          <a:prstGeom prst="round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a:extLst>
              <a:ext uri="{FF2B5EF4-FFF2-40B4-BE49-F238E27FC236}">
                <a16:creationId xmlns:a16="http://schemas.microsoft.com/office/drawing/2014/main" id="{40C0DCD6-2D47-4B7E-807B-0DC228257958}"/>
              </a:ext>
            </a:extLst>
          </p:cNvPr>
          <p:cNvSpPr txBox="1"/>
          <p:nvPr/>
        </p:nvSpPr>
        <p:spPr>
          <a:xfrm>
            <a:off x="4617540" y="2706292"/>
            <a:ext cx="2457724" cy="369332"/>
          </a:xfrm>
          <a:prstGeom prst="rect">
            <a:avLst/>
          </a:prstGeom>
          <a:noFill/>
        </p:spPr>
        <p:txBody>
          <a:bodyPr wrap="none" rtlCol="0">
            <a:spAutoFit/>
          </a:bodyPr>
          <a:lstStyle/>
          <a:p>
            <a:r>
              <a:rPr lang="ja-JP" altLang="ja-JP" sz="1800" kern="100" dirty="0">
                <a:effectLst/>
                <a:latin typeface="游明朝" panose="02020400000000000000" pitchFamily="18" charset="-128"/>
                <a:ea typeface="HGP創英角ｺﾞｼｯｸUB" panose="020B0900000000000000" pitchFamily="50" charset="-128"/>
                <a:cs typeface="Times New Roman" panose="02020603050405020304" pitchFamily="18" charset="0"/>
              </a:rPr>
              <a:t>■読書会参加の最後に</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14" name="テキスト ボックス 13">
            <a:extLst>
              <a:ext uri="{FF2B5EF4-FFF2-40B4-BE49-F238E27FC236}">
                <a16:creationId xmlns:a16="http://schemas.microsoft.com/office/drawing/2014/main" id="{034EBBB6-39DF-4892-ABF2-C73D783471FB}"/>
              </a:ext>
            </a:extLst>
          </p:cNvPr>
          <p:cNvSpPr txBox="1"/>
          <p:nvPr/>
        </p:nvSpPr>
        <p:spPr>
          <a:xfrm>
            <a:off x="4866953" y="3075844"/>
            <a:ext cx="1958898" cy="600164"/>
          </a:xfrm>
          <a:prstGeom prst="rect">
            <a:avLst/>
          </a:prstGeom>
          <a:solidFill>
            <a:schemeClr val="accent6">
              <a:lumMod val="40000"/>
              <a:lumOff val="60000"/>
            </a:schemeClr>
          </a:solidFill>
        </p:spPr>
        <p:txBody>
          <a:bodyPr wrap="square" rtlCol="0">
            <a:spAutoFit/>
          </a:bodyPr>
          <a:lstStyle/>
          <a:p>
            <a:r>
              <a:rPr kumimoji="1" lang="ja-JP" altLang="en-US" sz="1100" dirty="0">
                <a:latin typeface="HGP創英角ｺﾞｼｯｸUB" panose="020B0900000000000000" pitchFamily="50" charset="-128"/>
                <a:ea typeface="HGP創英角ｺﾞｼｯｸUB" panose="020B0900000000000000" pitchFamily="50" charset="-128"/>
              </a:rPr>
              <a:t>他の人の発言も含めて、気に入った、あるいは気になったワンフレーズは何ですか？</a:t>
            </a:r>
          </a:p>
        </p:txBody>
      </p:sp>
      <p:sp>
        <p:nvSpPr>
          <p:cNvPr id="15" name="テキスト ボックス 5">
            <a:extLst>
              <a:ext uri="{FF2B5EF4-FFF2-40B4-BE49-F238E27FC236}">
                <a16:creationId xmlns:a16="http://schemas.microsoft.com/office/drawing/2014/main" id="{A21B5B6B-7D56-4B6F-A22D-6F8471091CF9}"/>
              </a:ext>
            </a:extLst>
          </p:cNvPr>
          <p:cNvSpPr txBox="1"/>
          <p:nvPr/>
        </p:nvSpPr>
        <p:spPr>
          <a:xfrm>
            <a:off x="4933959" y="3784832"/>
            <a:ext cx="1958897" cy="2577868"/>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1100" kern="100" dirty="0">
              <a:solidFill>
                <a:sysClr val="windowText" lastClr="000000"/>
              </a:solidFill>
              <a:latin typeface="游明朝" panose="02020400000000000000" pitchFamily="18" charset="-128"/>
              <a:ea typeface="HGS行書体" panose="03000600000000000000" pitchFamily="66"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en-US" altLang="ja-JP" sz="1100" b="0" i="0" u="none" strike="noStrike" kern="100" cap="none" spc="0" normalizeH="0" baseline="0" noProof="0" dirty="0">
              <a:ln>
                <a:noFill/>
              </a:ln>
              <a:solidFill>
                <a:sysClr val="windowText" lastClr="000000"/>
              </a:solidFill>
              <a:effectLst/>
              <a:uLnTx/>
              <a:uFillTx/>
              <a:latin typeface="游明朝" panose="02020400000000000000" pitchFamily="18" charset="-128"/>
              <a:ea typeface="HGS行書体" panose="03000600000000000000" pitchFamily="66"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1100" kern="100" dirty="0">
              <a:solidFill>
                <a:sysClr val="windowText" lastClr="000000"/>
              </a:solidFill>
              <a:latin typeface="游明朝" panose="02020400000000000000" pitchFamily="18" charset="-128"/>
              <a:ea typeface="HGS行書体" panose="03000600000000000000" pitchFamily="66"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en-US" altLang="ja-JP" sz="1100" b="0" i="0" u="none" strike="noStrike" kern="100" cap="none" spc="0" normalizeH="0" baseline="0" noProof="0" dirty="0">
              <a:ln>
                <a:noFill/>
              </a:ln>
              <a:solidFill>
                <a:sysClr val="windowText" lastClr="000000"/>
              </a:solidFill>
              <a:effectLst/>
              <a:uLnTx/>
              <a:uFillTx/>
              <a:latin typeface="游明朝" panose="02020400000000000000" pitchFamily="18" charset="-128"/>
              <a:ea typeface="HGS行書体" panose="03000600000000000000" pitchFamily="66"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1100" kern="100" dirty="0">
              <a:solidFill>
                <a:sysClr val="windowText" lastClr="000000"/>
              </a:solidFill>
              <a:latin typeface="游明朝" panose="02020400000000000000" pitchFamily="18" charset="-128"/>
              <a:ea typeface="HGS行書体" panose="03000600000000000000" pitchFamily="66"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en-US" altLang="ja-JP" sz="1100" b="0" i="0" u="none" strike="noStrike" kern="100" cap="none" spc="0" normalizeH="0" baseline="0" noProof="0" dirty="0">
              <a:ln>
                <a:noFill/>
              </a:ln>
              <a:solidFill>
                <a:sysClr val="windowText" lastClr="000000"/>
              </a:solidFill>
              <a:effectLst/>
              <a:uLnTx/>
              <a:uFillTx/>
              <a:latin typeface="游明朝" panose="02020400000000000000" pitchFamily="18" charset="-128"/>
              <a:ea typeface="HGS行書体" panose="03000600000000000000" pitchFamily="66"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1100" kern="100" dirty="0">
              <a:solidFill>
                <a:sysClr val="windowText" lastClr="000000"/>
              </a:solidFill>
              <a:latin typeface="游明朝" panose="02020400000000000000" pitchFamily="18" charset="-128"/>
              <a:ea typeface="HGS行書体" panose="03000600000000000000" pitchFamily="66"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en-US" altLang="ja-JP" sz="1050" b="0" i="0" u="none" strike="noStrike" kern="100" cap="none" spc="0" normalizeH="0" baseline="0" noProof="0" dirty="0">
              <a:ln>
                <a:noFill/>
              </a:ln>
              <a:solidFill>
                <a:sysClr val="windowText" lastClr="000000"/>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1050" kern="100" dirty="0">
              <a:solidFill>
                <a:sysClr val="windowText" lastClr="000000"/>
              </a:solidFill>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en-US" altLang="ja-JP" sz="1050" b="0" i="0" u="none" strike="noStrike" kern="100" cap="none" spc="0" normalizeH="0" baseline="0" noProof="0" dirty="0">
              <a:ln>
                <a:noFill/>
              </a:ln>
              <a:solidFill>
                <a:sysClr val="windowText" lastClr="000000"/>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en-US" altLang="ja-JP" sz="1050" b="0" i="0" u="none" strike="noStrike" kern="100" cap="none" spc="0" normalizeH="0" baseline="0" noProof="0" dirty="0">
              <a:ln>
                <a:noFill/>
              </a:ln>
              <a:solidFill>
                <a:sysClr val="windowText" lastClr="000000"/>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ja-JP" altLang="en-US" sz="1050" b="0" i="0" u="none" strike="noStrike" kern="100" cap="none" spc="0" normalizeH="0" baseline="0" noProof="0" dirty="0">
              <a:ln>
                <a:noFill/>
              </a:ln>
              <a:solidFill>
                <a:sysClr val="windowText" lastClr="000000"/>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r>
              <a:rPr kumimoji="0" lang="ja-JP" altLang="en-US" sz="800" b="0" i="0" u="none" strike="noStrike" kern="100" cap="none" spc="0" normalizeH="0" baseline="0" noProof="0" dirty="0">
                <a:ln>
                  <a:noFill/>
                </a:ln>
                <a:solidFill>
                  <a:srgbClr val="7030A0"/>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（レベルアップ）読書会の中での記憶をたどることで、より一層記憶の力を高めることができます。何が記憶に残ったかを思い出すことで、今日の読書会全体を俯瞰してみましょう！</a:t>
            </a:r>
            <a:endParaRPr kumimoji="0" lang="ja-JP" altLang="en-US" sz="1050" b="0" i="0" u="none" strike="noStrike" kern="100" cap="none" spc="0" normalizeH="0" baseline="0" noProof="0" dirty="0">
              <a:ln>
                <a:noFill/>
              </a:ln>
              <a:solidFill>
                <a:sysClr val="windowText" lastClr="000000"/>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p:txBody>
      </p:sp>
      <p:sp>
        <p:nvSpPr>
          <p:cNvPr id="16" name="四角形: 角を丸くする 15">
            <a:extLst>
              <a:ext uri="{FF2B5EF4-FFF2-40B4-BE49-F238E27FC236}">
                <a16:creationId xmlns:a16="http://schemas.microsoft.com/office/drawing/2014/main" id="{D2EFB599-558B-4DEA-92D9-E56510B7D5D8}"/>
              </a:ext>
            </a:extLst>
          </p:cNvPr>
          <p:cNvSpPr/>
          <p:nvPr/>
        </p:nvSpPr>
        <p:spPr>
          <a:xfrm>
            <a:off x="6944737" y="3558073"/>
            <a:ext cx="1958897" cy="2934799"/>
          </a:xfrm>
          <a:prstGeom prst="round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8">
            <a:extLst>
              <a:ext uri="{FF2B5EF4-FFF2-40B4-BE49-F238E27FC236}">
                <a16:creationId xmlns:a16="http://schemas.microsoft.com/office/drawing/2014/main" id="{419159F1-F582-47D3-AFD9-6E3EF59D48BD}"/>
              </a:ext>
            </a:extLst>
          </p:cNvPr>
          <p:cNvSpPr txBox="1"/>
          <p:nvPr/>
        </p:nvSpPr>
        <p:spPr>
          <a:xfrm>
            <a:off x="7048499" y="3738790"/>
            <a:ext cx="1730111" cy="262391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ffectLst/>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ffectLst/>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ffectLst/>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ffectLst/>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ffectLst/>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ffectLst/>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ffectLst/>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ffectLst/>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r>
              <a:rPr lang="ja-JP" altLang="ja-JP" sz="800" dirty="0">
                <a:solidFill>
                  <a:srgbClr val="7030A0"/>
                </a:solidFill>
                <a:effectLst/>
                <a:ea typeface="ＭＳ Ｐゴシック" panose="020B0600070205080204" pitchFamily="50" charset="-128"/>
                <a:cs typeface="Times New Roman" panose="02020603050405020304" pitchFamily="18" charset="0"/>
              </a:rPr>
              <a:t>（レベルアップ）セルフマネジメントのためですので「あの人がこうすれば良いのに。」ではなく、ご自身が取り組むべき挑戦を書いてください。</a:t>
            </a:r>
            <a:endParaRPr kumimoji="0" lang="ja-JP" altLang="en-US" sz="800" b="0" i="0" u="none" strike="noStrike" kern="100" cap="none" spc="0" normalizeH="0" baseline="0" noProof="0" dirty="0">
              <a:ln>
                <a:noFill/>
              </a:ln>
              <a:solidFill>
                <a:sysClr val="windowText" lastClr="000000"/>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p:txBody>
      </p:sp>
      <p:sp>
        <p:nvSpPr>
          <p:cNvPr id="18" name="テキスト ボックス 4">
            <a:extLst>
              <a:ext uri="{FF2B5EF4-FFF2-40B4-BE49-F238E27FC236}">
                <a16:creationId xmlns:a16="http://schemas.microsoft.com/office/drawing/2014/main" id="{7284E866-8700-4346-90E0-40DDCDCFAC56}"/>
              </a:ext>
            </a:extLst>
          </p:cNvPr>
          <p:cNvSpPr txBox="1"/>
          <p:nvPr/>
        </p:nvSpPr>
        <p:spPr>
          <a:xfrm>
            <a:off x="2690923" y="3730420"/>
            <a:ext cx="1958898" cy="2686692"/>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r>
              <a:rPr lang="ja-JP" altLang="ja-JP" sz="900" kern="100" dirty="0">
                <a:solidFill>
                  <a:srgbClr val="ED7D31"/>
                </a:solidFill>
                <a:effectLst/>
                <a:latin typeface="游明朝" panose="02020400000000000000" pitchFamily="18" charset="-128"/>
                <a:ea typeface="ＭＳ Ｐゴシック" panose="020B0600070205080204" pitchFamily="50" charset="-128"/>
                <a:cs typeface="Times New Roman" panose="02020603050405020304" pitchFamily="18" charset="0"/>
              </a:rPr>
              <a:t>共感した部分</a:t>
            </a:r>
            <a:r>
              <a:rPr lang="en-US" altLang="ja-JP" sz="900" kern="100" dirty="0">
                <a:solidFill>
                  <a:srgbClr val="ED7D31"/>
                </a:solidFill>
                <a:effectLst/>
                <a:latin typeface="游明朝" panose="02020400000000000000" pitchFamily="18" charset="-128"/>
                <a:ea typeface="ＭＳ Ｐゴシック" panose="020B0600070205080204" pitchFamily="50" charset="-128"/>
                <a:cs typeface="Times New Roman" panose="02020603050405020304" pitchFamily="18" charset="0"/>
              </a:rPr>
              <a:t>/</a:t>
            </a:r>
            <a:r>
              <a:rPr lang="ja-JP" altLang="ja-JP" sz="900" kern="100" dirty="0">
                <a:solidFill>
                  <a:srgbClr val="ED7D31"/>
                </a:solidFill>
                <a:effectLst/>
                <a:latin typeface="游明朝" panose="02020400000000000000" pitchFamily="18" charset="-128"/>
                <a:ea typeface="ＭＳ Ｐゴシック" panose="020B0600070205080204" pitchFamily="50" charset="-128"/>
                <a:cs typeface="Times New Roman" panose="02020603050405020304" pitchFamily="18" charset="0"/>
              </a:rPr>
              <a:t>気づきがあった部分</a:t>
            </a:r>
            <a:endParaRPr lang="ja-JP" altLang="ja-JP" sz="9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000" kern="100" dirty="0">
                <a:effectLst/>
                <a:latin typeface="HGS行書体" panose="03000600000000000000" pitchFamily="66" charset="-128"/>
                <a:ea typeface="游明朝" panose="02020400000000000000" pitchFamily="18" charset="-128"/>
                <a:cs typeface="Times New Roman" panose="02020603050405020304" pitchFamily="18" charset="0"/>
              </a:rPr>
              <a:t> </a:t>
            </a:r>
          </a:p>
          <a:p>
            <a:pPr algn="just"/>
            <a:endParaRPr lang="ja-JP" alt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800" kern="100" dirty="0">
                <a:effectLst/>
                <a:latin typeface="HGS行書体" panose="03000600000000000000" pitchFamily="66" charset="-128"/>
                <a:ea typeface="游明朝" panose="02020400000000000000" pitchFamily="18" charset="-128"/>
                <a:cs typeface="Times New Roman" panose="02020603050405020304" pitchFamily="18" charset="0"/>
              </a:rPr>
              <a:t> </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800" kern="100" dirty="0">
                <a:effectLst/>
                <a:latin typeface="HGS行書体" panose="03000600000000000000" pitchFamily="66" charset="-128"/>
                <a:ea typeface="游明朝" panose="02020400000000000000" pitchFamily="18" charset="-128"/>
                <a:cs typeface="Times New Roman" panose="02020603050405020304" pitchFamily="18" charset="0"/>
              </a:rPr>
              <a:t> </a:t>
            </a:r>
            <a:r>
              <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rPr>
              <a:t> </a:t>
            </a:r>
            <a:endParaRPr lang="ja-JP" altLang="ja-JP" sz="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rPr>
              <a:t> </a:t>
            </a:r>
          </a:p>
          <a:p>
            <a:pPr algn="just"/>
            <a:r>
              <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rPr>
              <a:t> </a:t>
            </a:r>
            <a:endParaRPr lang="ja-JP" altLang="ja-JP" sz="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rPr>
              <a:t> </a:t>
            </a:r>
            <a:endParaRPr lang="ja-JP" altLang="ja-JP" sz="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rPr>
              <a:t> </a:t>
            </a:r>
          </a:p>
          <a:p>
            <a:pPr algn="just"/>
            <a:endParaRPr lang="en-US" altLang="ja-JP" sz="800" kern="100" dirty="0">
              <a:latin typeface="HGS行書体" panose="03000600000000000000" pitchFamily="66" charset="-128"/>
              <a:ea typeface="游明朝" panose="02020400000000000000" pitchFamily="18" charset="-128"/>
              <a:cs typeface="Times New Roman" panose="02020603050405020304" pitchFamily="18" charset="0"/>
            </a:endParaRPr>
          </a:p>
          <a:p>
            <a:pPr algn="just"/>
            <a:endPar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endParaRPr>
          </a:p>
          <a:p>
            <a:pPr algn="just"/>
            <a:endParaRPr lang="en-US" altLang="ja-JP" sz="800" kern="100" dirty="0">
              <a:latin typeface="HGS行書体" panose="03000600000000000000" pitchFamily="66" charset="-128"/>
              <a:ea typeface="游明朝" panose="02020400000000000000" pitchFamily="18" charset="-128"/>
              <a:cs typeface="Times New Roman" panose="02020603050405020304" pitchFamily="18" charset="0"/>
            </a:endParaRPr>
          </a:p>
          <a:p>
            <a:pPr algn="just"/>
            <a:endPar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endParaRPr>
          </a:p>
          <a:p>
            <a:pPr algn="just"/>
            <a:endParaRPr lang="ja-JP" altLang="ja-JP" sz="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ja-JP" sz="800" kern="100" dirty="0">
                <a:solidFill>
                  <a:srgbClr val="7030A0"/>
                </a:solidFill>
                <a:effectLst/>
                <a:latin typeface="游明朝" panose="02020400000000000000" pitchFamily="18" charset="-128"/>
                <a:ea typeface="ＭＳ Ｐゴシック" panose="020B0600070205080204" pitchFamily="50" charset="-128"/>
                <a:cs typeface="Times New Roman" panose="02020603050405020304" pitchFamily="18" charset="0"/>
              </a:rPr>
              <a:t>（レベルアップ）自分の現状や体験に照らして共感したこと、思いついて取り組んでみたくなったことなどもメモしてください。</a:t>
            </a:r>
            <a:endParaRPr lang="ja-JP" altLang="ja-JP" sz="8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19" name="テキスト ボックス 18">
            <a:extLst>
              <a:ext uri="{FF2B5EF4-FFF2-40B4-BE49-F238E27FC236}">
                <a16:creationId xmlns:a16="http://schemas.microsoft.com/office/drawing/2014/main" id="{B9700E2A-BF0B-44C2-8D95-99193EF8F60F}"/>
              </a:ext>
            </a:extLst>
          </p:cNvPr>
          <p:cNvSpPr txBox="1"/>
          <p:nvPr/>
        </p:nvSpPr>
        <p:spPr>
          <a:xfrm>
            <a:off x="6944737" y="3041698"/>
            <a:ext cx="1958898" cy="769441"/>
          </a:xfrm>
          <a:prstGeom prst="rect">
            <a:avLst/>
          </a:prstGeom>
          <a:solidFill>
            <a:schemeClr val="accent1">
              <a:lumMod val="20000"/>
              <a:lumOff val="80000"/>
            </a:schemeClr>
          </a:solidFill>
        </p:spPr>
        <p:txBody>
          <a:bodyPr wrap="square" rtlCol="0">
            <a:spAutoFit/>
          </a:bodyPr>
          <a:lstStyle/>
          <a:p>
            <a:r>
              <a:rPr kumimoji="1" lang="ja-JP" altLang="en-US" sz="1100" dirty="0">
                <a:latin typeface="HGP創英角ｺﾞｼｯｸUB" panose="020B0900000000000000" pitchFamily="50" charset="-128"/>
                <a:ea typeface="HGP創英角ｺﾞｼｯｸUB" panose="020B0900000000000000" pitchFamily="50" charset="-128"/>
              </a:rPr>
              <a:t>次回までに挑戦しようと思ったことは何ですか？まず何に着手しますか？どんな変化を期待して行動しますか？</a:t>
            </a:r>
          </a:p>
        </p:txBody>
      </p:sp>
      <p:sp>
        <p:nvSpPr>
          <p:cNvPr id="21" name="四角形: 角を丸くする 20">
            <a:extLst>
              <a:ext uri="{FF2B5EF4-FFF2-40B4-BE49-F238E27FC236}">
                <a16:creationId xmlns:a16="http://schemas.microsoft.com/office/drawing/2014/main" id="{A4641406-7469-4F25-A57F-EE5AC5A0D84E}"/>
              </a:ext>
            </a:extLst>
          </p:cNvPr>
          <p:cNvSpPr/>
          <p:nvPr/>
        </p:nvSpPr>
        <p:spPr>
          <a:xfrm>
            <a:off x="2660455" y="3551954"/>
            <a:ext cx="1958898" cy="2934799"/>
          </a:xfrm>
          <a:prstGeom prst="roundRect">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四角形: 角を丸くする 21">
            <a:extLst>
              <a:ext uri="{FF2B5EF4-FFF2-40B4-BE49-F238E27FC236}">
                <a16:creationId xmlns:a16="http://schemas.microsoft.com/office/drawing/2014/main" id="{2B3629FB-B320-40FC-9D24-D1B7E2192FD7}"/>
              </a:ext>
            </a:extLst>
          </p:cNvPr>
          <p:cNvSpPr/>
          <p:nvPr/>
        </p:nvSpPr>
        <p:spPr>
          <a:xfrm>
            <a:off x="590786" y="3583344"/>
            <a:ext cx="1958898" cy="2934799"/>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67AD2C44-0ED2-4202-BF65-09FE811F07CC}"/>
              </a:ext>
            </a:extLst>
          </p:cNvPr>
          <p:cNvSpPr txBox="1"/>
          <p:nvPr/>
        </p:nvSpPr>
        <p:spPr>
          <a:xfrm>
            <a:off x="2658642" y="3075624"/>
            <a:ext cx="1958898" cy="600164"/>
          </a:xfrm>
          <a:prstGeom prst="rect">
            <a:avLst/>
          </a:prstGeom>
          <a:solidFill>
            <a:srgbClr val="FFFF00"/>
          </a:solidFill>
        </p:spPr>
        <p:txBody>
          <a:bodyPr wrap="square" rtlCol="0">
            <a:spAutoFit/>
          </a:bodyPr>
          <a:lstStyle/>
          <a:p>
            <a:r>
              <a:rPr kumimoji="1" lang="ja-JP" altLang="en-US" sz="1100" dirty="0">
                <a:latin typeface="HGP創英角ｺﾞｼｯｸUB" panose="020B0900000000000000" pitchFamily="50" charset="-128"/>
                <a:ea typeface="HGP創英角ｺﾞｼｯｸUB" panose="020B0900000000000000" pitchFamily="50" charset="-128"/>
              </a:rPr>
              <a:t>読んできた範囲でもっとも心に残ったフレーズは何ですか？そこで感じたことは？</a:t>
            </a:r>
          </a:p>
        </p:txBody>
      </p:sp>
      <p:sp>
        <p:nvSpPr>
          <p:cNvPr id="23" name="テキスト ボックス 22">
            <a:extLst>
              <a:ext uri="{FF2B5EF4-FFF2-40B4-BE49-F238E27FC236}">
                <a16:creationId xmlns:a16="http://schemas.microsoft.com/office/drawing/2014/main" id="{F0792BF3-CAAF-4F88-A81D-E1CE0BA7D864}"/>
              </a:ext>
            </a:extLst>
          </p:cNvPr>
          <p:cNvSpPr txBox="1"/>
          <p:nvPr/>
        </p:nvSpPr>
        <p:spPr>
          <a:xfrm>
            <a:off x="582671" y="3102814"/>
            <a:ext cx="1958898" cy="600164"/>
          </a:xfrm>
          <a:prstGeom prst="rect">
            <a:avLst/>
          </a:prstGeom>
          <a:solidFill>
            <a:schemeClr val="accent2">
              <a:lumMod val="60000"/>
              <a:lumOff val="40000"/>
            </a:schemeClr>
          </a:solidFill>
          <a:ln w="19050">
            <a:solidFill>
              <a:srgbClr val="FF0000"/>
            </a:solidFill>
          </a:ln>
        </p:spPr>
        <p:txBody>
          <a:bodyPr wrap="square" rtlCol="0">
            <a:spAutoFit/>
          </a:bodyPr>
          <a:lstStyle/>
          <a:p>
            <a:r>
              <a:rPr kumimoji="1" lang="ja-JP" altLang="en-US" sz="1100" dirty="0">
                <a:latin typeface="HGP創英角ｺﾞｼｯｸUB" panose="020B0900000000000000" pitchFamily="50" charset="-128"/>
                <a:ea typeface="HGP創英角ｺﾞｼｯｸUB" panose="020B0900000000000000" pitchFamily="50" charset="-128"/>
              </a:rPr>
              <a:t>この一月の間の、あなたの「実践」は何ですか？実践＝挑戦でもあるので失敗も含みます。</a:t>
            </a:r>
          </a:p>
        </p:txBody>
      </p:sp>
      <p:sp>
        <p:nvSpPr>
          <p:cNvPr id="24" name="テキスト ボックス 4">
            <a:extLst>
              <a:ext uri="{FF2B5EF4-FFF2-40B4-BE49-F238E27FC236}">
                <a16:creationId xmlns:a16="http://schemas.microsoft.com/office/drawing/2014/main" id="{4E015E2F-4EC3-4B0C-B87B-432D7E0378FA}"/>
              </a:ext>
            </a:extLst>
          </p:cNvPr>
          <p:cNvSpPr txBox="1"/>
          <p:nvPr/>
        </p:nvSpPr>
        <p:spPr>
          <a:xfrm>
            <a:off x="625673" y="3811139"/>
            <a:ext cx="1958898" cy="2686692"/>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endParaRPr lang="en-US" altLang="ja-JP" sz="1800" kern="100" dirty="0">
              <a:effectLst/>
              <a:latin typeface="HGS行書体" panose="03000600000000000000" pitchFamily="66" charset="-128"/>
              <a:ea typeface="游明朝" panose="02020400000000000000" pitchFamily="18" charset="-128"/>
              <a:cs typeface="Times New Roman" panose="02020603050405020304" pitchFamily="18" charset="0"/>
            </a:endParaRPr>
          </a:p>
          <a:p>
            <a:pPr algn="just"/>
            <a:r>
              <a:rPr lang="en-US" altLang="ja-JP" sz="1800" kern="100" dirty="0">
                <a:effectLst/>
                <a:latin typeface="HGS行書体" panose="03000600000000000000" pitchFamily="66" charset="-128"/>
                <a:ea typeface="游明朝" panose="02020400000000000000" pitchFamily="18" charset="-128"/>
                <a:cs typeface="Times New Roman" panose="02020603050405020304" pitchFamily="18" charset="0"/>
              </a:rPr>
              <a:t> </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800" kern="100" dirty="0">
                <a:effectLst/>
                <a:latin typeface="HGS行書体" panose="03000600000000000000" pitchFamily="66" charset="-128"/>
                <a:ea typeface="游明朝" panose="02020400000000000000" pitchFamily="18" charset="-128"/>
                <a:cs typeface="Times New Roman" panose="02020603050405020304" pitchFamily="18" charset="0"/>
              </a:rPr>
              <a:t> </a:t>
            </a:r>
            <a:r>
              <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rPr>
              <a:t> </a:t>
            </a:r>
            <a:endParaRPr lang="ja-JP" altLang="ja-JP" sz="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rPr>
              <a:t> </a:t>
            </a:r>
          </a:p>
          <a:p>
            <a:pPr algn="just"/>
            <a:r>
              <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rPr>
              <a:t> </a:t>
            </a:r>
            <a:endParaRPr lang="ja-JP" altLang="ja-JP" sz="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rPr>
              <a:t> </a:t>
            </a:r>
            <a:endParaRPr lang="ja-JP" altLang="ja-JP" sz="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rPr>
              <a:t> </a:t>
            </a:r>
          </a:p>
          <a:p>
            <a:pPr algn="just"/>
            <a:endParaRPr lang="en-US" altLang="ja-JP" sz="800" kern="100" dirty="0">
              <a:latin typeface="HGS行書体" panose="03000600000000000000" pitchFamily="66" charset="-128"/>
              <a:ea typeface="游明朝" panose="02020400000000000000" pitchFamily="18" charset="-128"/>
              <a:cs typeface="Times New Roman" panose="02020603050405020304" pitchFamily="18" charset="0"/>
            </a:endParaRPr>
          </a:p>
          <a:p>
            <a:pPr algn="just"/>
            <a:endPar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endParaRPr>
          </a:p>
          <a:p>
            <a:pPr algn="just"/>
            <a:endParaRPr lang="en-US" altLang="ja-JP" sz="800" kern="100" dirty="0">
              <a:latin typeface="HGS行書体" panose="03000600000000000000" pitchFamily="66" charset="-128"/>
              <a:ea typeface="游明朝" panose="02020400000000000000" pitchFamily="18" charset="-128"/>
              <a:cs typeface="Times New Roman" panose="02020603050405020304" pitchFamily="18" charset="0"/>
            </a:endParaRPr>
          </a:p>
          <a:p>
            <a:pPr algn="just"/>
            <a:endParaRPr lang="ja-JP" altLang="ja-JP" sz="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en-US" sz="800" kern="100" dirty="0">
                <a:solidFill>
                  <a:srgbClr val="7030A0"/>
                </a:solidFill>
                <a:effectLst/>
                <a:latin typeface="游明朝" panose="02020400000000000000" pitchFamily="18" charset="-128"/>
                <a:ea typeface="ＭＳ Ｐゴシック" panose="020B0600070205080204" pitchFamily="50" charset="-128"/>
                <a:cs typeface="Times New Roman" panose="02020603050405020304" pitchFamily="18" charset="0"/>
              </a:rPr>
              <a:t>前回から今回までの間に、前回の学びや気づきについて実践したことをご記入ください。大きなことはなくとも、小さな取り組みを箇条書きで拾っていってください。</a:t>
            </a:r>
            <a:endParaRPr lang="en-US" altLang="ja-JP" sz="800" kern="100" dirty="0">
              <a:solidFill>
                <a:srgbClr val="7030A0"/>
              </a:solidFill>
              <a:effectLst/>
              <a:latin typeface="游明朝" panose="02020400000000000000" pitchFamily="18" charset="-128"/>
              <a:ea typeface="ＭＳ Ｐゴシック" panose="020B0600070205080204" pitchFamily="50" charset="-128"/>
              <a:cs typeface="Times New Roman" panose="02020603050405020304" pitchFamily="18" charset="0"/>
            </a:endParaRPr>
          </a:p>
          <a:p>
            <a:pPr algn="just"/>
            <a:r>
              <a:rPr lang="ja-JP" altLang="en-US" sz="800" kern="100" dirty="0">
                <a:solidFill>
                  <a:srgbClr val="7030A0"/>
                </a:solidFill>
                <a:effectLst/>
                <a:latin typeface="游明朝" panose="02020400000000000000" pitchFamily="18" charset="-128"/>
                <a:ea typeface="ＭＳ Ｐゴシック" panose="020B0600070205080204" pitchFamily="50" charset="-128"/>
                <a:cs typeface="Times New Roman" panose="02020603050405020304" pitchFamily="18" charset="0"/>
              </a:rPr>
              <a:t>（できたこと、取り組んでみたこと等、肯定的振り返りをしてください。）</a:t>
            </a:r>
          </a:p>
        </p:txBody>
      </p:sp>
    </p:spTree>
    <p:extLst>
      <p:ext uri="{BB962C8B-B14F-4D97-AF65-F5344CB8AC3E}">
        <p14:creationId xmlns:p14="http://schemas.microsoft.com/office/powerpoint/2010/main" val="1124532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CC80C7C-6FD8-4D87-B7C3-22FF3929D4BE}"/>
              </a:ext>
            </a:extLst>
          </p:cNvPr>
          <p:cNvSpPr>
            <a:spLocks noGrp="1"/>
          </p:cNvSpPr>
          <p:nvPr>
            <p:ph type="title"/>
          </p:nvPr>
        </p:nvSpPr>
        <p:spPr>
          <a:xfrm>
            <a:off x="628650" y="365127"/>
            <a:ext cx="7886700" cy="454024"/>
          </a:xfrm>
        </p:spPr>
        <p:txBody>
          <a:bodyPr>
            <a:normAutofit/>
          </a:bodyPr>
          <a:lstStyle/>
          <a:p>
            <a:r>
              <a:rPr lang="en-US" altLang="ja-JP" sz="1800" u="sng" kern="100" dirty="0">
                <a:solidFill>
                  <a:schemeClr val="accent2"/>
                </a:solidFill>
                <a:effectLst/>
                <a:latin typeface="游明朝" panose="02020400000000000000" pitchFamily="18" charset="-128"/>
                <a:ea typeface="HGP創英ﾌﾟﾚｾﾞﾝｽEB" panose="02020800000000000000" pitchFamily="18" charset="-128"/>
                <a:cs typeface="Times New Roman" panose="02020603050405020304" pitchFamily="18" charset="0"/>
              </a:rPr>
              <a:t>3⃣</a:t>
            </a:r>
            <a:r>
              <a:rPr lang="ja-JP" altLang="en-US" sz="1800" u="sng" kern="100" dirty="0">
                <a:solidFill>
                  <a:schemeClr val="accent2"/>
                </a:solidFill>
                <a:effectLst/>
                <a:latin typeface="游明朝" panose="02020400000000000000" pitchFamily="18" charset="-128"/>
                <a:ea typeface="HGP創英ﾌﾟﾚｾﾞﾝｽEB" panose="02020800000000000000" pitchFamily="18" charset="-128"/>
                <a:cs typeface="Times New Roman" panose="02020603050405020304" pitchFamily="18" charset="0"/>
              </a:rPr>
              <a:t>時間を管理する　</a:t>
            </a:r>
            <a:r>
              <a:rPr lang="en-US" altLang="ja-JP" sz="1800" u="sng" kern="100" dirty="0">
                <a:solidFill>
                  <a:schemeClr val="accent2"/>
                </a:solidFill>
                <a:effectLst/>
                <a:latin typeface="游明朝" panose="02020400000000000000" pitchFamily="18" charset="-128"/>
                <a:ea typeface="HGP創英ﾌﾟﾚｾﾞﾝｽEB" panose="02020800000000000000" pitchFamily="18" charset="-128"/>
                <a:cs typeface="Times New Roman" panose="02020603050405020304" pitchFamily="18" charset="0"/>
              </a:rPr>
              <a:t>Part3</a:t>
            </a:r>
            <a:r>
              <a:rPr lang="ja-JP" altLang="en-US" sz="1800" u="sng" kern="100" dirty="0">
                <a:solidFill>
                  <a:schemeClr val="accent2"/>
                </a:solidFill>
                <a:effectLst/>
                <a:latin typeface="游明朝" panose="02020400000000000000" pitchFamily="18" charset="-128"/>
                <a:ea typeface="HGP創英ﾌﾟﾚｾﾞﾝｽEB" panose="02020800000000000000" pitchFamily="18" charset="-128"/>
                <a:cs typeface="Times New Roman" panose="02020603050405020304" pitchFamily="18" charset="0"/>
              </a:rPr>
              <a:t>　第３章</a:t>
            </a:r>
            <a:endParaRPr kumimoji="1" lang="ja-JP" altLang="en-US" sz="1200" dirty="0">
              <a:solidFill>
                <a:schemeClr val="accent2"/>
              </a:solidFill>
            </a:endParaRPr>
          </a:p>
        </p:txBody>
      </p:sp>
      <p:sp>
        <p:nvSpPr>
          <p:cNvPr id="3" name="テキスト ボックス 2">
            <a:extLst>
              <a:ext uri="{FF2B5EF4-FFF2-40B4-BE49-F238E27FC236}">
                <a16:creationId xmlns:a16="http://schemas.microsoft.com/office/drawing/2014/main" id="{48110C2C-DF09-4F45-A5B7-0B7A9A901C66}"/>
              </a:ext>
            </a:extLst>
          </p:cNvPr>
          <p:cNvSpPr txBox="1"/>
          <p:nvPr/>
        </p:nvSpPr>
        <p:spPr>
          <a:xfrm>
            <a:off x="628650" y="1571625"/>
            <a:ext cx="184731" cy="369332"/>
          </a:xfrm>
          <a:prstGeom prst="rect">
            <a:avLst/>
          </a:prstGeom>
          <a:noFill/>
        </p:spPr>
        <p:txBody>
          <a:bodyPr wrap="none" rtlCol="0">
            <a:spAutoFit/>
          </a:bodyPr>
          <a:lstStyle/>
          <a:p>
            <a:endParaRPr kumimoji="1" lang="ja-JP" altLang="en-US" dirty="0"/>
          </a:p>
        </p:txBody>
      </p:sp>
      <p:sp>
        <p:nvSpPr>
          <p:cNvPr id="6" name="Rectangle 4">
            <a:extLst>
              <a:ext uri="{FF2B5EF4-FFF2-40B4-BE49-F238E27FC236}">
                <a16:creationId xmlns:a16="http://schemas.microsoft.com/office/drawing/2014/main" id="{CCBFBA1F-DEF6-4C85-B819-20413D075593}"/>
              </a:ext>
            </a:extLst>
          </p:cNvPr>
          <p:cNvSpPr>
            <a:spLocks noChangeArrowheads="1"/>
          </p:cNvSpPr>
          <p:nvPr/>
        </p:nvSpPr>
        <p:spPr bwMode="auto">
          <a:xfrm>
            <a:off x="385762" y="817572"/>
            <a:ext cx="8372475" cy="1877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ja-JP" altLang="en-US" sz="1200" b="1" u="sng"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〇</a:t>
            </a:r>
            <a:r>
              <a:rPr lang="en-US" altLang="ja-JP" sz="1200" b="1" u="sng"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a:t>
            </a:r>
            <a:r>
              <a:rPr lang="ja-JP" altLang="en-US" sz="1200" b="1" u="sng" kern="100" dirty="0">
                <a:latin typeface="BIZ UDP明朝 Medium" panose="02020500000000000000" pitchFamily="18" charset="-128"/>
                <a:ea typeface="BIZ UDP明朝 Medium" panose="02020500000000000000" pitchFamily="18" charset="-128"/>
                <a:cs typeface="Times New Roman" panose="02020603050405020304" pitchFamily="18" charset="0"/>
              </a:rPr>
              <a:t> </a:t>
            </a:r>
            <a:r>
              <a:rPr lang="ja-JP" altLang="en-US" sz="1200" b="1" u="sng"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編集長の教訓 ～ </a:t>
            </a:r>
            <a:r>
              <a:rPr lang="ja-JP" altLang="en-US" sz="1200" b="1" u="sng" kern="100" dirty="0">
                <a:solidFill>
                  <a:schemeClr val="accent2"/>
                </a:solidFill>
                <a:effectLst/>
                <a:latin typeface="BIZ UDP明朝 Medium" panose="02020500000000000000" pitchFamily="18" charset="-128"/>
                <a:ea typeface="BIZ UDP明朝 Medium" panose="02020500000000000000" pitchFamily="18" charset="-128"/>
                <a:cs typeface="Times New Roman" panose="02020603050405020304" pitchFamily="18" charset="0"/>
              </a:rPr>
              <a:t>定期的に検証と反省を行う </a:t>
            </a:r>
            <a:r>
              <a:rPr lang="en-US" altLang="ja-JP" sz="1200" b="1" u="sng"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a:t>
            </a:r>
            <a:r>
              <a:rPr lang="ja-JP" altLang="en-US" sz="1200" b="1" u="sng"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を進化させる</a:t>
            </a:r>
          </a:p>
          <a:p>
            <a:pPr algn="l"/>
            <a:r>
              <a:rPr lang="ja-JP" altLang="en-US" sz="1000" b="1" kern="100" dirty="0">
                <a:effectLst/>
                <a:latin typeface="HGSｺﾞｼｯｸM" panose="020B0600000000000000" pitchFamily="50" charset="-128"/>
                <a:ea typeface="HGSｺﾞｼｯｸM" panose="020B0600000000000000" pitchFamily="50" charset="-128"/>
                <a:cs typeface="Times New Roman" panose="02020603050405020304" pitchFamily="18" charset="0"/>
              </a:rPr>
              <a:t>「毎週末、私たちの一人ひとりと差し向いで、一週間の仕事ぶりについて話し合った。（</a:t>
            </a:r>
            <a:r>
              <a:rPr lang="en-US" altLang="ja-JP" sz="1000" b="1" kern="100" dirty="0">
                <a:effectLst/>
                <a:latin typeface="HGSｺﾞｼｯｸM" panose="020B0600000000000000" pitchFamily="50" charset="-128"/>
                <a:ea typeface="HGSｺﾞｼｯｸM" panose="020B0600000000000000" pitchFamily="50" charset="-128"/>
                <a:cs typeface="Times New Roman" panose="02020603050405020304" pitchFamily="18" charset="0"/>
              </a:rPr>
              <a:t>P.102</a:t>
            </a:r>
            <a:r>
              <a:rPr lang="ja-JP" altLang="en-US" sz="1000" b="1" kern="100" dirty="0">
                <a:effectLst/>
                <a:latin typeface="HGSｺﾞｼｯｸM" panose="020B0600000000000000" pitchFamily="50" charset="-128"/>
                <a:ea typeface="HGSｺﾞｼｯｸM" panose="020B0600000000000000" pitchFamily="50" charset="-128"/>
                <a:cs typeface="Times New Roman" panose="02020603050405020304" pitchFamily="18" charset="0"/>
              </a:rPr>
              <a:t>）」</a:t>
            </a:r>
            <a:r>
              <a:rPr lang="ja-JP" altLang="en-US" sz="1000" b="1"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ドラッカーの記者時代の編集長の若手スタッフの訓練・指導の一場面の様子です。また、</a:t>
            </a:r>
            <a:r>
              <a:rPr lang="en-US" altLang="ja-JP" sz="1000" b="1"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P.109</a:t>
            </a:r>
            <a:r>
              <a:rPr lang="ja-JP" altLang="en-US" sz="1000" b="1"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には、</a:t>
            </a:r>
            <a:r>
              <a:rPr lang="ja-JP" altLang="en-US" sz="1000" b="1" kern="100" dirty="0">
                <a:effectLst/>
                <a:latin typeface="HGSｺﾞｼｯｸM" panose="020B0600000000000000" pitchFamily="50" charset="-128"/>
                <a:ea typeface="HGSｺﾞｼｯｸM" panose="020B0600000000000000" pitchFamily="50" charset="-128"/>
                <a:cs typeface="Times New Roman" panose="02020603050405020304" pitchFamily="18" charset="0"/>
              </a:rPr>
              <a:t>「第四に、自らを生き生きとさせ、成長を続けている人は、自らの仕事ぶりの評価を、仕事そのものの中に組み込んでいる。」</a:t>
            </a:r>
            <a:r>
              <a:rPr lang="ja-JP" altLang="en-US" sz="1000" b="1"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とあります。こうした、</a:t>
            </a:r>
            <a:r>
              <a:rPr lang="ja-JP" altLang="en-US" sz="1000" b="1" kern="100" dirty="0">
                <a:latin typeface="BIZ UDP明朝 Medium" panose="02020500000000000000" pitchFamily="18" charset="-128"/>
                <a:ea typeface="BIZ UDP明朝 Medium" panose="02020500000000000000" pitchFamily="18" charset="-128"/>
                <a:cs typeface="Times New Roman" panose="02020603050405020304" pitchFamily="18" charset="0"/>
              </a:rPr>
              <a:t>自身</a:t>
            </a:r>
            <a:r>
              <a:rPr lang="ja-JP" altLang="en-US" sz="1000" b="1"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を振り返る習慣や仕組みを、ぜひ仕事に取</a:t>
            </a:r>
            <a:r>
              <a:rPr lang="ja-JP" altLang="en-US" sz="1000" b="1" kern="100" dirty="0">
                <a:latin typeface="BIZ UDP明朝 Medium" panose="02020500000000000000" pitchFamily="18" charset="-128"/>
                <a:ea typeface="BIZ UDP明朝 Medium" panose="02020500000000000000" pitchFamily="18" charset="-128"/>
                <a:cs typeface="Times New Roman" panose="02020603050405020304" pitchFamily="18" charset="0"/>
              </a:rPr>
              <a:t>り</a:t>
            </a:r>
            <a:r>
              <a:rPr lang="ja-JP" altLang="en-US" sz="1000" b="1"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入れて頂きたいと思います。</a:t>
            </a:r>
          </a:p>
          <a:p>
            <a:pPr algn="l"/>
            <a:r>
              <a:rPr lang="ja-JP" altLang="en-US" sz="1200" b="1" u="sng"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〇最も早く成果に結びつきやすい</a:t>
            </a:r>
            <a:r>
              <a:rPr lang="ja-JP" altLang="en-US" sz="1200" b="1" u="sng" kern="100" dirty="0">
                <a:solidFill>
                  <a:schemeClr val="accent2"/>
                </a:solidFill>
                <a:effectLst/>
                <a:latin typeface="BIZ UDP明朝 Medium" panose="02020500000000000000" pitchFamily="18" charset="-128"/>
                <a:ea typeface="BIZ UDP明朝 Medium" panose="02020500000000000000" pitchFamily="18" charset="-128"/>
                <a:cs typeface="Times New Roman" panose="02020603050405020304" pitchFamily="18" charset="0"/>
              </a:rPr>
              <a:t>時間管理</a:t>
            </a:r>
            <a:endParaRPr lang="ja-JP" altLang="en-US" sz="1000" b="1" u="sng" kern="100" dirty="0">
              <a:solidFill>
                <a:schemeClr val="accent2"/>
              </a:solidFill>
              <a:effectLst/>
              <a:latin typeface="BIZ UDP明朝 Medium" panose="02020500000000000000" pitchFamily="18" charset="-128"/>
              <a:ea typeface="BIZ UDP明朝 Medium" panose="02020500000000000000" pitchFamily="18" charset="-128"/>
              <a:cs typeface="Times New Roman" panose="02020603050405020304" pitchFamily="18" charset="0"/>
            </a:endParaRPr>
          </a:p>
          <a:p>
            <a:pPr algn="l"/>
            <a:r>
              <a:rPr lang="ja-JP" altLang="en-US" sz="1000" b="1"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イエズス会とカルヴァン派の教訓は、約</a:t>
            </a:r>
            <a:r>
              <a:rPr lang="en-US" altLang="ja-JP" sz="1000" b="1"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9</a:t>
            </a:r>
            <a:r>
              <a:rPr lang="ja-JP" altLang="en-US" sz="1000" b="1"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か月という長いスパンの振り返りでした。そのために、当初の期待を書き留めておくことが重要でした。一方、編集長の教訓における「</a:t>
            </a:r>
            <a:r>
              <a:rPr lang="ja-JP" altLang="en-US" sz="1000" b="1" kern="100" dirty="0">
                <a:solidFill>
                  <a:schemeClr val="accent2"/>
                </a:solidFill>
                <a:effectLst/>
                <a:latin typeface="BIZ UDP明朝 Medium" panose="02020500000000000000" pitchFamily="18" charset="-128"/>
                <a:ea typeface="BIZ UDP明朝 Medium" panose="02020500000000000000" pitchFamily="18" charset="-128"/>
                <a:cs typeface="Times New Roman" panose="02020603050405020304" pitchFamily="18" charset="0"/>
              </a:rPr>
              <a:t>検証と反省</a:t>
            </a:r>
            <a:r>
              <a:rPr lang="ja-JP" altLang="en-US" sz="1000" b="1"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」は、たとえば</a:t>
            </a:r>
            <a:r>
              <a:rPr lang="en-US" altLang="ja-JP" sz="1000" b="1"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1</a:t>
            </a:r>
            <a:r>
              <a:rPr lang="ja-JP" altLang="en-US" sz="1000" b="1"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週間という単位での振り返りでも十分な効果が生まれるはずです。ここで、書き留めておくべきなのは、使った「時間」です。実は、読書会参加者からは、この時間管理こそが最も早く成果につながりやすい部分だという声が多く寄せられています。</a:t>
            </a:r>
          </a:p>
          <a:p>
            <a:pPr algn="l"/>
            <a:r>
              <a:rPr lang="ja-JP" altLang="en-US" sz="1200" b="1" u="sng"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〇時間の記録は現実を映し出す</a:t>
            </a:r>
            <a:endParaRPr lang="ja-JP" altLang="en-US" sz="1000" b="1" u="sng" kern="100" dirty="0">
              <a:effectLst/>
              <a:latin typeface="BIZ UDP明朝 Medium" panose="02020500000000000000" pitchFamily="18" charset="-128"/>
              <a:ea typeface="BIZ UDP明朝 Medium" panose="02020500000000000000" pitchFamily="18" charset="-128"/>
              <a:cs typeface="Times New Roman" panose="02020603050405020304" pitchFamily="18" charset="0"/>
            </a:endParaRPr>
          </a:p>
          <a:p>
            <a:pPr algn="l"/>
            <a:r>
              <a:rPr lang="ja-JP" altLang="en-US" sz="1000" b="1"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　時間は、自分を客観的に検証する唯一の指標かもしれません。その目的は、決して「他人に見せるため」のものではありませんし、決して「アイツに記録させよう」などと考えてはいけません。あくまで</a:t>
            </a:r>
            <a:r>
              <a:rPr lang="ja-JP" altLang="en-US" sz="1000" b="1" kern="100" dirty="0">
                <a:latin typeface="BIZ UDP明朝 Medium" panose="02020500000000000000" pitchFamily="18" charset="-128"/>
                <a:ea typeface="BIZ UDP明朝 Medium" panose="02020500000000000000" pitchFamily="18" charset="-128"/>
                <a:cs typeface="Times New Roman" panose="02020603050405020304" pitchFamily="18" charset="0"/>
              </a:rPr>
              <a:t>も</a:t>
            </a:r>
            <a:r>
              <a:rPr lang="ja-JP" altLang="en-US" sz="1000" b="1"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自分自身を客観的に振り返って検証・反省するために利用してみましょう。</a:t>
            </a:r>
          </a:p>
        </p:txBody>
      </p:sp>
      <p:sp>
        <p:nvSpPr>
          <p:cNvPr id="7" name="テキスト ボックス 6">
            <a:extLst>
              <a:ext uri="{FF2B5EF4-FFF2-40B4-BE49-F238E27FC236}">
                <a16:creationId xmlns:a16="http://schemas.microsoft.com/office/drawing/2014/main" id="{BC7FDE33-D180-425F-BA71-7F4BE7AEC6EA}"/>
              </a:ext>
            </a:extLst>
          </p:cNvPr>
          <p:cNvSpPr txBox="1"/>
          <p:nvPr/>
        </p:nvSpPr>
        <p:spPr>
          <a:xfrm>
            <a:off x="5261564" y="125513"/>
            <a:ext cx="3876382" cy="307777"/>
          </a:xfrm>
          <a:prstGeom prst="rect">
            <a:avLst/>
          </a:prstGeom>
          <a:noFill/>
        </p:spPr>
        <p:txBody>
          <a:bodyPr wrap="none" rtlCol="0">
            <a:spAutoFit/>
          </a:bodyPr>
          <a:lstStyle/>
          <a:p>
            <a:r>
              <a:rPr lang="ja-JP" altLang="ja-JP" sz="1400" kern="100" dirty="0">
                <a:solidFill>
                  <a:srgbClr val="ED7D31"/>
                </a:solidFill>
                <a:effectLst/>
                <a:latin typeface="游明朝" panose="02020400000000000000" pitchFamily="18" charset="-128"/>
                <a:ea typeface="BIZ UDP明朝 Medium" panose="02020500000000000000" pitchFamily="18" charset="-128"/>
                <a:cs typeface="Times New Roman" panose="02020603050405020304" pitchFamily="18" charset="0"/>
              </a:rPr>
              <a:t>＊＊ </a:t>
            </a:r>
            <a:r>
              <a:rPr lang="ja-JP" altLang="ja-JP" sz="1400" kern="100" dirty="0">
                <a:solidFill>
                  <a:srgbClr val="ED7D31"/>
                </a:solidFill>
                <a:effectLst/>
                <a:latin typeface="游明朝" panose="02020400000000000000" pitchFamily="18" charset="-128"/>
                <a:ea typeface="HGP創英角ｺﾞｼｯｸUB" panose="020B0900000000000000" pitchFamily="50" charset="-128"/>
                <a:cs typeface="Times New Roman" panose="02020603050405020304" pitchFamily="18" charset="0"/>
              </a:rPr>
              <a:t>読書会参加日（</a:t>
            </a:r>
            <a:r>
              <a:rPr lang="ja-JP" altLang="en-US" sz="1400" kern="100" dirty="0">
                <a:solidFill>
                  <a:srgbClr val="ED7D31"/>
                </a:solidFill>
                <a:latin typeface="HGS行書体" panose="03000600000000000000" pitchFamily="66" charset="-128"/>
                <a:ea typeface="游明朝" panose="02020400000000000000" pitchFamily="18" charset="-128"/>
                <a:cs typeface="Times New Roman" panose="02020603050405020304" pitchFamily="18" charset="0"/>
              </a:rPr>
              <a:t>　　　</a:t>
            </a:r>
            <a:r>
              <a:rPr lang="ja-JP" altLang="ja-JP" sz="1400" kern="100" dirty="0">
                <a:solidFill>
                  <a:srgbClr val="ED7D31"/>
                </a:solidFill>
                <a:effectLst/>
                <a:latin typeface="游明朝" panose="02020400000000000000" pitchFamily="18" charset="-128"/>
                <a:ea typeface="HGP創英角ｺﾞｼｯｸUB" panose="020B0900000000000000" pitchFamily="50" charset="-128"/>
                <a:cs typeface="Times New Roman" panose="02020603050405020304" pitchFamily="18" charset="0"/>
              </a:rPr>
              <a:t>年</a:t>
            </a:r>
            <a:r>
              <a:rPr lang="ja-JP" altLang="en-US" sz="1400" kern="100" dirty="0">
                <a:solidFill>
                  <a:srgbClr val="ED7D31"/>
                </a:solidFill>
                <a:effectLst/>
                <a:latin typeface="游明朝" panose="02020400000000000000" pitchFamily="18" charset="-128"/>
                <a:ea typeface="HGP創英角ｺﾞｼｯｸUB" panose="020B0900000000000000" pitchFamily="50" charset="-128"/>
                <a:cs typeface="Times New Roman" panose="02020603050405020304" pitchFamily="18" charset="0"/>
              </a:rPr>
              <a:t>　　</a:t>
            </a:r>
            <a:r>
              <a:rPr lang="ja-JP" altLang="ja-JP" sz="1400" kern="100" dirty="0">
                <a:solidFill>
                  <a:srgbClr val="ED7D31"/>
                </a:solidFill>
                <a:effectLst/>
                <a:latin typeface="游明朝" panose="02020400000000000000" pitchFamily="18" charset="-128"/>
                <a:ea typeface="HGP創英角ｺﾞｼｯｸUB" panose="020B0900000000000000" pitchFamily="50" charset="-128"/>
                <a:cs typeface="Times New Roman" panose="02020603050405020304" pitchFamily="18" charset="0"/>
              </a:rPr>
              <a:t>月</a:t>
            </a:r>
            <a:r>
              <a:rPr lang="ja-JP" altLang="en-US" sz="1400" kern="100" dirty="0">
                <a:solidFill>
                  <a:srgbClr val="ED7D31"/>
                </a:solidFill>
                <a:effectLst/>
                <a:latin typeface="游明朝" panose="02020400000000000000" pitchFamily="18" charset="-128"/>
                <a:ea typeface="HGP創英角ｺﾞｼｯｸUB" panose="020B0900000000000000" pitchFamily="50" charset="-128"/>
                <a:cs typeface="Times New Roman" panose="02020603050405020304" pitchFamily="18" charset="0"/>
              </a:rPr>
              <a:t>　　</a:t>
            </a:r>
            <a:r>
              <a:rPr lang="ja-JP" altLang="ja-JP" sz="1400" kern="100" dirty="0">
                <a:solidFill>
                  <a:srgbClr val="ED7D31"/>
                </a:solidFill>
                <a:effectLst/>
                <a:latin typeface="游明朝" panose="02020400000000000000" pitchFamily="18" charset="-128"/>
                <a:ea typeface="HGP創英角ｺﾞｼｯｸUB" panose="020B0900000000000000" pitchFamily="50" charset="-128"/>
                <a:cs typeface="Times New Roman" panose="02020603050405020304" pitchFamily="18" charset="0"/>
              </a:rPr>
              <a:t>日）　</a:t>
            </a:r>
            <a:r>
              <a:rPr lang="ja-JP" altLang="ja-JP" sz="1400" kern="100" dirty="0">
                <a:solidFill>
                  <a:srgbClr val="ED7D31"/>
                </a:solidFill>
                <a:effectLst/>
                <a:latin typeface="游明朝" panose="02020400000000000000" pitchFamily="18" charset="-128"/>
                <a:ea typeface="BIZ UDP明朝 Medium" panose="02020500000000000000" pitchFamily="18" charset="-128"/>
                <a:cs typeface="Times New Roman" panose="02020603050405020304" pitchFamily="18" charset="0"/>
              </a:rPr>
              <a:t>＊＊</a:t>
            </a:r>
            <a:endPar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11" name="テキスト ボックス 10">
            <a:extLst>
              <a:ext uri="{FF2B5EF4-FFF2-40B4-BE49-F238E27FC236}">
                <a16:creationId xmlns:a16="http://schemas.microsoft.com/office/drawing/2014/main" id="{8B2DA0D0-A37D-4B94-B571-FA7BCAE3D8FD}"/>
              </a:ext>
            </a:extLst>
          </p:cNvPr>
          <p:cNvSpPr txBox="1"/>
          <p:nvPr/>
        </p:nvSpPr>
        <p:spPr>
          <a:xfrm>
            <a:off x="1982789" y="2709959"/>
            <a:ext cx="2635658" cy="369332"/>
          </a:xfrm>
          <a:prstGeom prst="rect">
            <a:avLst/>
          </a:prstGeom>
          <a:noFill/>
        </p:spPr>
        <p:txBody>
          <a:bodyPr wrap="none" rtlCol="0">
            <a:spAutoFit/>
          </a:bodyPr>
          <a:lstStyle/>
          <a:p>
            <a:r>
              <a:rPr lang="ja-JP" altLang="ja-JP" sz="1800" b="1" dirty="0">
                <a:solidFill>
                  <a:schemeClr val="accent2"/>
                </a:solidFill>
                <a:effectLst/>
                <a:ea typeface="HGP創英角ｺﾞｼｯｸUB" panose="020B0900000000000000" pitchFamily="50" charset="-128"/>
                <a:cs typeface="Times New Roman" panose="02020603050405020304" pitchFamily="18" charset="0"/>
              </a:rPr>
              <a:t>〇読書会に参加する前に</a:t>
            </a:r>
            <a:endParaRPr kumimoji="1" lang="ja-JP" altLang="en-US" dirty="0">
              <a:solidFill>
                <a:schemeClr val="accent2"/>
              </a:solidFill>
            </a:endParaRPr>
          </a:p>
        </p:txBody>
      </p:sp>
      <p:sp>
        <p:nvSpPr>
          <p:cNvPr id="12" name="四角形: 角を丸くする 11">
            <a:extLst>
              <a:ext uri="{FF2B5EF4-FFF2-40B4-BE49-F238E27FC236}">
                <a16:creationId xmlns:a16="http://schemas.microsoft.com/office/drawing/2014/main" id="{CEFE2B1B-FB61-4870-BB2E-CF670A1FB4B2}"/>
              </a:ext>
            </a:extLst>
          </p:cNvPr>
          <p:cNvSpPr/>
          <p:nvPr/>
        </p:nvSpPr>
        <p:spPr>
          <a:xfrm>
            <a:off x="4916066" y="3583345"/>
            <a:ext cx="1958897" cy="2934799"/>
          </a:xfrm>
          <a:prstGeom prst="round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a:extLst>
              <a:ext uri="{FF2B5EF4-FFF2-40B4-BE49-F238E27FC236}">
                <a16:creationId xmlns:a16="http://schemas.microsoft.com/office/drawing/2014/main" id="{40C0DCD6-2D47-4B7E-807B-0DC228257958}"/>
              </a:ext>
            </a:extLst>
          </p:cNvPr>
          <p:cNvSpPr txBox="1"/>
          <p:nvPr/>
        </p:nvSpPr>
        <p:spPr>
          <a:xfrm>
            <a:off x="4617540" y="2706292"/>
            <a:ext cx="2457724" cy="369332"/>
          </a:xfrm>
          <a:prstGeom prst="rect">
            <a:avLst/>
          </a:prstGeom>
          <a:noFill/>
        </p:spPr>
        <p:txBody>
          <a:bodyPr wrap="none" rtlCol="0">
            <a:spAutoFit/>
          </a:bodyPr>
          <a:lstStyle/>
          <a:p>
            <a:r>
              <a:rPr lang="ja-JP" altLang="ja-JP" sz="1800" kern="100" dirty="0">
                <a:effectLst/>
                <a:latin typeface="游明朝" panose="02020400000000000000" pitchFamily="18" charset="-128"/>
                <a:ea typeface="HGP創英角ｺﾞｼｯｸUB" panose="020B0900000000000000" pitchFamily="50" charset="-128"/>
                <a:cs typeface="Times New Roman" panose="02020603050405020304" pitchFamily="18" charset="0"/>
              </a:rPr>
              <a:t>■読書会参加の最後に</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14" name="テキスト ボックス 13">
            <a:extLst>
              <a:ext uri="{FF2B5EF4-FFF2-40B4-BE49-F238E27FC236}">
                <a16:creationId xmlns:a16="http://schemas.microsoft.com/office/drawing/2014/main" id="{034EBBB6-39DF-4892-ABF2-C73D783471FB}"/>
              </a:ext>
            </a:extLst>
          </p:cNvPr>
          <p:cNvSpPr txBox="1"/>
          <p:nvPr/>
        </p:nvSpPr>
        <p:spPr>
          <a:xfrm>
            <a:off x="4866953" y="3075844"/>
            <a:ext cx="1958898" cy="600164"/>
          </a:xfrm>
          <a:prstGeom prst="rect">
            <a:avLst/>
          </a:prstGeom>
          <a:solidFill>
            <a:schemeClr val="accent6">
              <a:lumMod val="40000"/>
              <a:lumOff val="60000"/>
            </a:schemeClr>
          </a:solidFill>
        </p:spPr>
        <p:txBody>
          <a:bodyPr wrap="square" rtlCol="0">
            <a:spAutoFit/>
          </a:bodyPr>
          <a:lstStyle/>
          <a:p>
            <a:r>
              <a:rPr kumimoji="1" lang="ja-JP" altLang="en-US" sz="1100" dirty="0">
                <a:latin typeface="HGP創英角ｺﾞｼｯｸUB" panose="020B0900000000000000" pitchFamily="50" charset="-128"/>
                <a:ea typeface="HGP創英角ｺﾞｼｯｸUB" panose="020B0900000000000000" pitchFamily="50" charset="-128"/>
              </a:rPr>
              <a:t>他の人の発言も含めて、気に入った、あるいは気になったワンフレーズは何ですか？</a:t>
            </a:r>
          </a:p>
        </p:txBody>
      </p:sp>
      <p:sp>
        <p:nvSpPr>
          <p:cNvPr id="15" name="テキスト ボックス 5">
            <a:extLst>
              <a:ext uri="{FF2B5EF4-FFF2-40B4-BE49-F238E27FC236}">
                <a16:creationId xmlns:a16="http://schemas.microsoft.com/office/drawing/2014/main" id="{A21B5B6B-7D56-4B6F-A22D-6F8471091CF9}"/>
              </a:ext>
            </a:extLst>
          </p:cNvPr>
          <p:cNvSpPr txBox="1"/>
          <p:nvPr/>
        </p:nvSpPr>
        <p:spPr>
          <a:xfrm>
            <a:off x="4933959" y="3784832"/>
            <a:ext cx="1958897" cy="2577868"/>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1100" kern="100" dirty="0">
              <a:solidFill>
                <a:sysClr val="windowText" lastClr="000000"/>
              </a:solidFill>
              <a:latin typeface="游明朝" panose="02020400000000000000" pitchFamily="18" charset="-128"/>
              <a:ea typeface="HGS行書体" panose="03000600000000000000" pitchFamily="66"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en-US" altLang="ja-JP" sz="1100" b="0" i="0" u="none" strike="noStrike" kern="100" cap="none" spc="0" normalizeH="0" baseline="0" noProof="0" dirty="0">
              <a:ln>
                <a:noFill/>
              </a:ln>
              <a:solidFill>
                <a:sysClr val="windowText" lastClr="000000"/>
              </a:solidFill>
              <a:effectLst/>
              <a:uLnTx/>
              <a:uFillTx/>
              <a:latin typeface="游明朝" panose="02020400000000000000" pitchFamily="18" charset="-128"/>
              <a:ea typeface="HGS行書体" panose="03000600000000000000" pitchFamily="66"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1100" kern="100" dirty="0">
              <a:solidFill>
                <a:sysClr val="windowText" lastClr="000000"/>
              </a:solidFill>
              <a:latin typeface="游明朝" panose="02020400000000000000" pitchFamily="18" charset="-128"/>
              <a:ea typeface="HGS行書体" panose="03000600000000000000" pitchFamily="66"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en-US" altLang="ja-JP" sz="1100" b="0" i="0" u="none" strike="noStrike" kern="100" cap="none" spc="0" normalizeH="0" baseline="0" noProof="0" dirty="0">
              <a:ln>
                <a:noFill/>
              </a:ln>
              <a:solidFill>
                <a:sysClr val="windowText" lastClr="000000"/>
              </a:solidFill>
              <a:effectLst/>
              <a:uLnTx/>
              <a:uFillTx/>
              <a:latin typeface="游明朝" panose="02020400000000000000" pitchFamily="18" charset="-128"/>
              <a:ea typeface="HGS行書体" panose="03000600000000000000" pitchFamily="66"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1100" kern="100" dirty="0">
              <a:solidFill>
                <a:sysClr val="windowText" lastClr="000000"/>
              </a:solidFill>
              <a:latin typeface="游明朝" panose="02020400000000000000" pitchFamily="18" charset="-128"/>
              <a:ea typeface="HGS行書体" panose="03000600000000000000" pitchFamily="66"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en-US" altLang="ja-JP" sz="1100" b="0" i="0" u="none" strike="noStrike" kern="100" cap="none" spc="0" normalizeH="0" baseline="0" noProof="0" dirty="0">
              <a:ln>
                <a:noFill/>
              </a:ln>
              <a:solidFill>
                <a:sysClr val="windowText" lastClr="000000"/>
              </a:solidFill>
              <a:effectLst/>
              <a:uLnTx/>
              <a:uFillTx/>
              <a:latin typeface="游明朝" panose="02020400000000000000" pitchFamily="18" charset="-128"/>
              <a:ea typeface="HGS行書体" panose="03000600000000000000" pitchFamily="66"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1100" kern="100" dirty="0">
              <a:solidFill>
                <a:sysClr val="windowText" lastClr="000000"/>
              </a:solidFill>
              <a:latin typeface="游明朝" panose="02020400000000000000" pitchFamily="18" charset="-128"/>
              <a:ea typeface="HGS行書体" panose="03000600000000000000" pitchFamily="66"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en-US" altLang="ja-JP" sz="1050" b="0" i="0" u="none" strike="noStrike" kern="100" cap="none" spc="0" normalizeH="0" baseline="0" noProof="0" dirty="0">
              <a:ln>
                <a:noFill/>
              </a:ln>
              <a:solidFill>
                <a:sysClr val="windowText" lastClr="000000"/>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1050" kern="100" dirty="0">
              <a:solidFill>
                <a:sysClr val="windowText" lastClr="000000"/>
              </a:solidFill>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en-US" altLang="ja-JP" sz="1050" b="0" i="0" u="none" strike="noStrike" kern="100" cap="none" spc="0" normalizeH="0" baseline="0" noProof="0" dirty="0">
              <a:ln>
                <a:noFill/>
              </a:ln>
              <a:solidFill>
                <a:sysClr val="windowText" lastClr="000000"/>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en-US" altLang="ja-JP" sz="1050" b="0" i="0" u="none" strike="noStrike" kern="100" cap="none" spc="0" normalizeH="0" baseline="0" noProof="0" dirty="0">
              <a:ln>
                <a:noFill/>
              </a:ln>
              <a:solidFill>
                <a:sysClr val="windowText" lastClr="000000"/>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ja-JP" altLang="en-US" sz="1050" b="0" i="0" u="none" strike="noStrike" kern="100" cap="none" spc="0" normalizeH="0" baseline="0" noProof="0" dirty="0">
              <a:ln>
                <a:noFill/>
              </a:ln>
              <a:solidFill>
                <a:sysClr val="windowText" lastClr="000000"/>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r>
              <a:rPr kumimoji="0" lang="ja-JP" altLang="en-US" sz="800" b="0" i="0" u="none" strike="noStrike" kern="100" cap="none" spc="0" normalizeH="0" baseline="0" noProof="0" dirty="0">
                <a:ln>
                  <a:noFill/>
                </a:ln>
                <a:solidFill>
                  <a:srgbClr val="7030A0"/>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（レベルアップ）読書会の中での記憶をたどることで、より一層記憶の力を高めることができます。何が記憶に残ったかを思い出すことで、今日の読書会全体を俯瞰してみましょう！</a:t>
            </a:r>
            <a:endParaRPr kumimoji="0" lang="ja-JP" altLang="en-US" sz="1050" b="0" i="0" u="none" strike="noStrike" kern="100" cap="none" spc="0" normalizeH="0" baseline="0" noProof="0" dirty="0">
              <a:ln>
                <a:noFill/>
              </a:ln>
              <a:solidFill>
                <a:sysClr val="windowText" lastClr="000000"/>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p:txBody>
      </p:sp>
      <p:sp>
        <p:nvSpPr>
          <p:cNvPr id="16" name="四角形: 角を丸くする 15">
            <a:extLst>
              <a:ext uri="{FF2B5EF4-FFF2-40B4-BE49-F238E27FC236}">
                <a16:creationId xmlns:a16="http://schemas.microsoft.com/office/drawing/2014/main" id="{D2EFB599-558B-4DEA-92D9-E56510B7D5D8}"/>
              </a:ext>
            </a:extLst>
          </p:cNvPr>
          <p:cNvSpPr/>
          <p:nvPr/>
        </p:nvSpPr>
        <p:spPr>
          <a:xfrm>
            <a:off x="6944737" y="3558073"/>
            <a:ext cx="1958897" cy="2934799"/>
          </a:xfrm>
          <a:prstGeom prst="round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8">
            <a:extLst>
              <a:ext uri="{FF2B5EF4-FFF2-40B4-BE49-F238E27FC236}">
                <a16:creationId xmlns:a16="http://schemas.microsoft.com/office/drawing/2014/main" id="{419159F1-F582-47D3-AFD9-6E3EF59D48BD}"/>
              </a:ext>
            </a:extLst>
          </p:cNvPr>
          <p:cNvSpPr txBox="1"/>
          <p:nvPr/>
        </p:nvSpPr>
        <p:spPr>
          <a:xfrm>
            <a:off x="7040317" y="3761811"/>
            <a:ext cx="1730111" cy="262391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ffectLst/>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ffectLst/>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ffectLst/>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ffectLst/>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ffectLst/>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ffectLst/>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ffectLst/>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r>
              <a:rPr lang="ja-JP" altLang="en-US" sz="800" dirty="0">
                <a:solidFill>
                  <a:srgbClr val="7030A0"/>
                </a:solidFill>
                <a:effectLst/>
                <a:ea typeface="ＭＳ Ｐゴシック" panose="020B0600070205080204" pitchFamily="50" charset="-128"/>
                <a:cs typeface="Times New Roman" panose="02020603050405020304" pitchFamily="18" charset="0"/>
              </a:rPr>
              <a:t>（レベルアップ）自らの現実を客観的に明らかにするのが「時間（と活動）の記録」です。どんな方法でも構いません。精度もやり方も不問です。理想は</a:t>
            </a:r>
            <a:r>
              <a:rPr lang="en-US" altLang="ja-JP" sz="800" dirty="0">
                <a:solidFill>
                  <a:srgbClr val="7030A0"/>
                </a:solidFill>
                <a:effectLst/>
                <a:ea typeface="ＭＳ Ｐゴシック" panose="020B0600070205080204" pitchFamily="50" charset="-128"/>
                <a:cs typeface="Times New Roman" panose="02020603050405020304" pitchFamily="18" charset="0"/>
              </a:rPr>
              <a:t>2</a:t>
            </a:r>
            <a:r>
              <a:rPr lang="ja-JP" altLang="en-US" sz="800" dirty="0">
                <a:solidFill>
                  <a:srgbClr val="7030A0"/>
                </a:solidFill>
                <a:effectLst/>
                <a:ea typeface="ＭＳ Ｐゴシック" panose="020B0600070205080204" pitchFamily="50" charset="-128"/>
                <a:cs typeface="Times New Roman" panose="02020603050405020304" pitchFamily="18" charset="0"/>
              </a:rPr>
              <a:t>週間。「何のためのどんな活動に時間をどれだけ投じているのか？」を知ることが目的です。</a:t>
            </a:r>
            <a:endParaRPr kumimoji="0" lang="ja-JP" altLang="en-US" sz="800" b="0" i="0" u="none" strike="noStrike" kern="100" cap="none" spc="0" normalizeH="0" baseline="0" noProof="0" dirty="0">
              <a:ln>
                <a:noFill/>
              </a:ln>
              <a:solidFill>
                <a:sysClr val="windowText" lastClr="000000"/>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p:txBody>
      </p:sp>
      <p:sp>
        <p:nvSpPr>
          <p:cNvPr id="18" name="テキスト ボックス 4">
            <a:extLst>
              <a:ext uri="{FF2B5EF4-FFF2-40B4-BE49-F238E27FC236}">
                <a16:creationId xmlns:a16="http://schemas.microsoft.com/office/drawing/2014/main" id="{7284E866-8700-4346-90E0-40DDCDCFAC56}"/>
              </a:ext>
            </a:extLst>
          </p:cNvPr>
          <p:cNvSpPr txBox="1"/>
          <p:nvPr/>
        </p:nvSpPr>
        <p:spPr>
          <a:xfrm>
            <a:off x="2690923" y="3730420"/>
            <a:ext cx="1958898" cy="2686692"/>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r>
              <a:rPr lang="ja-JP" altLang="ja-JP" sz="900" kern="100" dirty="0">
                <a:solidFill>
                  <a:srgbClr val="ED7D31"/>
                </a:solidFill>
                <a:effectLst/>
                <a:latin typeface="游明朝" panose="02020400000000000000" pitchFamily="18" charset="-128"/>
                <a:ea typeface="ＭＳ Ｐゴシック" panose="020B0600070205080204" pitchFamily="50" charset="-128"/>
                <a:cs typeface="Times New Roman" panose="02020603050405020304" pitchFamily="18" charset="0"/>
              </a:rPr>
              <a:t>共感した部分</a:t>
            </a:r>
            <a:r>
              <a:rPr lang="en-US" altLang="ja-JP" sz="900" kern="100" dirty="0">
                <a:solidFill>
                  <a:srgbClr val="ED7D31"/>
                </a:solidFill>
                <a:effectLst/>
                <a:latin typeface="游明朝" panose="02020400000000000000" pitchFamily="18" charset="-128"/>
                <a:ea typeface="ＭＳ Ｐゴシック" panose="020B0600070205080204" pitchFamily="50" charset="-128"/>
                <a:cs typeface="Times New Roman" panose="02020603050405020304" pitchFamily="18" charset="0"/>
              </a:rPr>
              <a:t>/</a:t>
            </a:r>
            <a:r>
              <a:rPr lang="ja-JP" altLang="ja-JP" sz="900" kern="100" dirty="0">
                <a:solidFill>
                  <a:srgbClr val="ED7D31"/>
                </a:solidFill>
                <a:effectLst/>
                <a:latin typeface="游明朝" panose="02020400000000000000" pitchFamily="18" charset="-128"/>
                <a:ea typeface="ＭＳ Ｐゴシック" panose="020B0600070205080204" pitchFamily="50" charset="-128"/>
                <a:cs typeface="Times New Roman" panose="02020603050405020304" pitchFamily="18" charset="0"/>
              </a:rPr>
              <a:t>気づきがあった部分</a:t>
            </a:r>
            <a:endParaRPr lang="ja-JP" altLang="ja-JP" sz="9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endParaRPr lang="en-US" altLang="ja-JP" sz="1000" kern="100" dirty="0">
              <a:effectLst/>
              <a:latin typeface="HGS行書体" panose="03000600000000000000" pitchFamily="66" charset="-128"/>
              <a:ea typeface="游明朝" panose="02020400000000000000" pitchFamily="18" charset="-128"/>
              <a:cs typeface="Times New Roman" panose="02020603050405020304" pitchFamily="18" charset="0"/>
            </a:endParaRPr>
          </a:p>
          <a:p>
            <a:pPr algn="just"/>
            <a:r>
              <a:rPr lang="en-US" altLang="ja-JP" sz="1000" kern="100" dirty="0">
                <a:effectLst/>
                <a:latin typeface="HGS行書体" panose="03000600000000000000" pitchFamily="66" charset="-128"/>
                <a:ea typeface="游明朝" panose="02020400000000000000" pitchFamily="18" charset="-128"/>
                <a:cs typeface="Times New Roman" panose="02020603050405020304" pitchFamily="18" charset="0"/>
              </a:rPr>
              <a:t> </a:t>
            </a:r>
            <a:endParaRPr lang="ja-JP" alt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800" kern="100" dirty="0">
                <a:effectLst/>
                <a:latin typeface="HGS行書体" panose="03000600000000000000" pitchFamily="66" charset="-128"/>
                <a:ea typeface="游明朝" panose="02020400000000000000" pitchFamily="18" charset="-128"/>
                <a:cs typeface="Times New Roman" panose="02020603050405020304" pitchFamily="18" charset="0"/>
              </a:rPr>
              <a:t> </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800" kern="100" dirty="0">
                <a:effectLst/>
                <a:latin typeface="HGS行書体" panose="03000600000000000000" pitchFamily="66" charset="-128"/>
                <a:ea typeface="游明朝" panose="02020400000000000000" pitchFamily="18" charset="-128"/>
                <a:cs typeface="Times New Roman" panose="02020603050405020304" pitchFamily="18" charset="0"/>
              </a:rPr>
              <a:t> </a:t>
            </a:r>
            <a:r>
              <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rPr>
              <a:t> </a:t>
            </a:r>
            <a:endParaRPr lang="ja-JP" altLang="ja-JP" sz="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rPr>
              <a:t> </a:t>
            </a:r>
          </a:p>
          <a:p>
            <a:pPr algn="just"/>
            <a:r>
              <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rPr>
              <a:t> </a:t>
            </a:r>
            <a:endParaRPr lang="ja-JP" altLang="ja-JP" sz="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rPr>
              <a:t> </a:t>
            </a:r>
            <a:endParaRPr lang="ja-JP" altLang="ja-JP" sz="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rPr>
              <a:t> </a:t>
            </a:r>
          </a:p>
          <a:p>
            <a:pPr algn="just"/>
            <a:endParaRPr lang="en-US" altLang="ja-JP" sz="800" kern="100" dirty="0">
              <a:latin typeface="HGS行書体" panose="03000600000000000000" pitchFamily="66" charset="-128"/>
              <a:ea typeface="游明朝" panose="02020400000000000000" pitchFamily="18" charset="-128"/>
              <a:cs typeface="Times New Roman" panose="02020603050405020304" pitchFamily="18" charset="0"/>
            </a:endParaRPr>
          </a:p>
          <a:p>
            <a:pPr algn="just"/>
            <a:endPar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endParaRPr>
          </a:p>
          <a:p>
            <a:pPr algn="just"/>
            <a:endParaRPr lang="en-US" altLang="ja-JP" sz="800" kern="100" dirty="0">
              <a:latin typeface="HGS行書体" panose="03000600000000000000" pitchFamily="66" charset="-128"/>
              <a:ea typeface="游明朝" panose="02020400000000000000" pitchFamily="18" charset="-128"/>
              <a:cs typeface="Times New Roman" panose="02020603050405020304" pitchFamily="18" charset="0"/>
            </a:endParaRPr>
          </a:p>
          <a:p>
            <a:pPr algn="just"/>
            <a:endPar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endParaRPr>
          </a:p>
          <a:p>
            <a:pPr algn="just"/>
            <a:endParaRPr lang="ja-JP" altLang="ja-JP" sz="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ja-JP" sz="800" kern="100" dirty="0">
                <a:solidFill>
                  <a:srgbClr val="7030A0"/>
                </a:solidFill>
                <a:effectLst/>
                <a:latin typeface="游明朝" panose="02020400000000000000" pitchFamily="18" charset="-128"/>
                <a:ea typeface="ＭＳ Ｐゴシック" panose="020B0600070205080204" pitchFamily="50" charset="-128"/>
                <a:cs typeface="Times New Roman" panose="02020603050405020304" pitchFamily="18" charset="0"/>
              </a:rPr>
              <a:t>（レベルアップ）自分の現状や体験に照らして共感したこと、思いついて取り組んでみたくなったことなどもメモしてください。</a:t>
            </a:r>
            <a:endParaRPr lang="ja-JP" altLang="ja-JP" sz="8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19" name="テキスト ボックス 18">
            <a:extLst>
              <a:ext uri="{FF2B5EF4-FFF2-40B4-BE49-F238E27FC236}">
                <a16:creationId xmlns:a16="http://schemas.microsoft.com/office/drawing/2014/main" id="{B9700E2A-BF0B-44C2-8D95-99193EF8F60F}"/>
              </a:ext>
            </a:extLst>
          </p:cNvPr>
          <p:cNvSpPr txBox="1"/>
          <p:nvPr/>
        </p:nvSpPr>
        <p:spPr>
          <a:xfrm>
            <a:off x="6944737" y="3041698"/>
            <a:ext cx="1958898" cy="769441"/>
          </a:xfrm>
          <a:prstGeom prst="rect">
            <a:avLst/>
          </a:prstGeom>
          <a:solidFill>
            <a:schemeClr val="accent1">
              <a:lumMod val="20000"/>
              <a:lumOff val="80000"/>
            </a:schemeClr>
          </a:solidFill>
        </p:spPr>
        <p:txBody>
          <a:bodyPr wrap="square" rtlCol="0">
            <a:spAutoFit/>
          </a:bodyPr>
          <a:lstStyle/>
          <a:p>
            <a:r>
              <a:rPr kumimoji="1" lang="ja-JP" altLang="en-US" sz="1100" dirty="0">
                <a:latin typeface="HGP創英角ｺﾞｼｯｸUB" panose="020B0900000000000000" pitchFamily="50" charset="-128"/>
                <a:ea typeface="HGP創英角ｺﾞｼｯｸUB" panose="020B0900000000000000" pitchFamily="50" charset="-128"/>
              </a:rPr>
              <a:t>次回までに挑戦しようと思ったことは何ですか？まず何に着手しますか？どんな変化を期待して行動しますか？</a:t>
            </a:r>
          </a:p>
        </p:txBody>
      </p:sp>
      <p:sp>
        <p:nvSpPr>
          <p:cNvPr id="21" name="四角形: 角を丸くする 20">
            <a:extLst>
              <a:ext uri="{FF2B5EF4-FFF2-40B4-BE49-F238E27FC236}">
                <a16:creationId xmlns:a16="http://schemas.microsoft.com/office/drawing/2014/main" id="{A4641406-7469-4F25-A57F-EE5AC5A0D84E}"/>
              </a:ext>
            </a:extLst>
          </p:cNvPr>
          <p:cNvSpPr/>
          <p:nvPr/>
        </p:nvSpPr>
        <p:spPr>
          <a:xfrm>
            <a:off x="2660455" y="3551954"/>
            <a:ext cx="1958898" cy="2934799"/>
          </a:xfrm>
          <a:prstGeom prst="roundRect">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四角形: 角を丸くする 21">
            <a:extLst>
              <a:ext uri="{FF2B5EF4-FFF2-40B4-BE49-F238E27FC236}">
                <a16:creationId xmlns:a16="http://schemas.microsoft.com/office/drawing/2014/main" id="{2B3629FB-B320-40FC-9D24-D1B7E2192FD7}"/>
              </a:ext>
            </a:extLst>
          </p:cNvPr>
          <p:cNvSpPr/>
          <p:nvPr/>
        </p:nvSpPr>
        <p:spPr>
          <a:xfrm>
            <a:off x="590786" y="3583344"/>
            <a:ext cx="1958898" cy="2934799"/>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67AD2C44-0ED2-4202-BF65-09FE811F07CC}"/>
              </a:ext>
            </a:extLst>
          </p:cNvPr>
          <p:cNvSpPr txBox="1"/>
          <p:nvPr/>
        </p:nvSpPr>
        <p:spPr>
          <a:xfrm>
            <a:off x="2658642" y="3075624"/>
            <a:ext cx="1958898" cy="600164"/>
          </a:xfrm>
          <a:prstGeom prst="rect">
            <a:avLst/>
          </a:prstGeom>
          <a:solidFill>
            <a:srgbClr val="FFFF00"/>
          </a:solidFill>
        </p:spPr>
        <p:txBody>
          <a:bodyPr wrap="square" rtlCol="0">
            <a:spAutoFit/>
          </a:bodyPr>
          <a:lstStyle/>
          <a:p>
            <a:r>
              <a:rPr kumimoji="1" lang="ja-JP" altLang="en-US" sz="1100" dirty="0">
                <a:latin typeface="HGP創英角ｺﾞｼｯｸUB" panose="020B0900000000000000" pitchFamily="50" charset="-128"/>
                <a:ea typeface="HGP創英角ｺﾞｼｯｸUB" panose="020B0900000000000000" pitchFamily="50" charset="-128"/>
              </a:rPr>
              <a:t>読んできた範囲でもっとも心に残ったフレーズは何ですか？そこで感じたことは？</a:t>
            </a:r>
          </a:p>
        </p:txBody>
      </p:sp>
      <p:sp>
        <p:nvSpPr>
          <p:cNvPr id="23" name="テキスト ボックス 22">
            <a:extLst>
              <a:ext uri="{FF2B5EF4-FFF2-40B4-BE49-F238E27FC236}">
                <a16:creationId xmlns:a16="http://schemas.microsoft.com/office/drawing/2014/main" id="{F0792BF3-CAAF-4F88-A81D-E1CE0BA7D864}"/>
              </a:ext>
            </a:extLst>
          </p:cNvPr>
          <p:cNvSpPr txBox="1"/>
          <p:nvPr/>
        </p:nvSpPr>
        <p:spPr>
          <a:xfrm>
            <a:off x="590786" y="3128918"/>
            <a:ext cx="1958898" cy="600164"/>
          </a:xfrm>
          <a:prstGeom prst="rect">
            <a:avLst/>
          </a:prstGeom>
          <a:solidFill>
            <a:schemeClr val="accent2">
              <a:lumMod val="60000"/>
              <a:lumOff val="40000"/>
            </a:schemeClr>
          </a:solidFill>
        </p:spPr>
        <p:txBody>
          <a:bodyPr wrap="square" rtlCol="0">
            <a:spAutoFit/>
          </a:bodyPr>
          <a:lstStyle/>
          <a:p>
            <a:r>
              <a:rPr kumimoji="1" lang="ja-JP" altLang="en-US" sz="1100" dirty="0">
                <a:latin typeface="HGP創英角ｺﾞｼｯｸUB" panose="020B0900000000000000" pitchFamily="50" charset="-128"/>
                <a:ea typeface="HGP創英角ｺﾞｼｯｸUB" panose="020B0900000000000000" pitchFamily="50" charset="-128"/>
              </a:rPr>
              <a:t>この一月の間の、あなたの「実践」は何ですか？実践＝挑戦でもあるので失敗も含みます。</a:t>
            </a:r>
          </a:p>
        </p:txBody>
      </p:sp>
      <p:sp>
        <p:nvSpPr>
          <p:cNvPr id="24" name="テキスト ボックス 4">
            <a:extLst>
              <a:ext uri="{FF2B5EF4-FFF2-40B4-BE49-F238E27FC236}">
                <a16:creationId xmlns:a16="http://schemas.microsoft.com/office/drawing/2014/main" id="{4E015E2F-4EC3-4B0C-B87B-432D7E0378FA}"/>
              </a:ext>
            </a:extLst>
          </p:cNvPr>
          <p:cNvSpPr txBox="1"/>
          <p:nvPr/>
        </p:nvSpPr>
        <p:spPr>
          <a:xfrm>
            <a:off x="625673" y="3811139"/>
            <a:ext cx="1958898" cy="2686692"/>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endParaRPr lang="en-US" altLang="ja-JP" sz="1800" kern="100" dirty="0">
              <a:effectLst/>
              <a:latin typeface="HGS行書体" panose="03000600000000000000" pitchFamily="66" charset="-128"/>
              <a:ea typeface="游明朝" panose="02020400000000000000" pitchFamily="18" charset="-128"/>
              <a:cs typeface="Times New Roman" panose="02020603050405020304" pitchFamily="18" charset="0"/>
            </a:endParaRPr>
          </a:p>
          <a:p>
            <a:pPr algn="just"/>
            <a:r>
              <a:rPr lang="en-US" altLang="ja-JP" sz="1800" kern="100" dirty="0">
                <a:effectLst/>
                <a:latin typeface="HGS行書体" panose="03000600000000000000" pitchFamily="66" charset="-128"/>
                <a:ea typeface="游明朝" panose="02020400000000000000" pitchFamily="18" charset="-128"/>
                <a:cs typeface="Times New Roman" panose="02020603050405020304" pitchFamily="18" charset="0"/>
              </a:rPr>
              <a:t> </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800" kern="100" dirty="0">
                <a:effectLst/>
                <a:latin typeface="HGS行書体" panose="03000600000000000000" pitchFamily="66" charset="-128"/>
                <a:ea typeface="游明朝" panose="02020400000000000000" pitchFamily="18" charset="-128"/>
                <a:cs typeface="Times New Roman" panose="02020603050405020304" pitchFamily="18" charset="0"/>
              </a:rPr>
              <a:t> </a:t>
            </a:r>
            <a:r>
              <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rPr>
              <a:t> </a:t>
            </a:r>
            <a:endParaRPr lang="ja-JP" altLang="ja-JP" sz="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rPr>
              <a:t> </a:t>
            </a:r>
          </a:p>
          <a:p>
            <a:pPr algn="just"/>
            <a:r>
              <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rPr>
              <a:t> </a:t>
            </a:r>
            <a:endParaRPr lang="ja-JP" altLang="ja-JP" sz="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rPr>
              <a:t> </a:t>
            </a:r>
            <a:endParaRPr lang="ja-JP" altLang="ja-JP" sz="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rPr>
              <a:t> </a:t>
            </a:r>
          </a:p>
          <a:p>
            <a:pPr algn="just"/>
            <a:endParaRPr lang="en-US" altLang="ja-JP" sz="800" kern="100" dirty="0">
              <a:latin typeface="HGS行書体" panose="03000600000000000000" pitchFamily="66" charset="-128"/>
              <a:ea typeface="游明朝" panose="02020400000000000000" pitchFamily="18" charset="-128"/>
              <a:cs typeface="Times New Roman" panose="02020603050405020304" pitchFamily="18" charset="0"/>
            </a:endParaRPr>
          </a:p>
          <a:p>
            <a:pPr algn="just"/>
            <a:endPar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endParaRPr>
          </a:p>
          <a:p>
            <a:pPr algn="just"/>
            <a:endParaRPr lang="ja-JP" altLang="ja-JP" sz="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en-US" sz="800" kern="100" dirty="0">
                <a:solidFill>
                  <a:srgbClr val="7030A0"/>
                </a:solidFill>
                <a:effectLst/>
                <a:latin typeface="游明朝" panose="02020400000000000000" pitchFamily="18" charset="-128"/>
                <a:ea typeface="ＭＳ Ｐゴシック" panose="020B0600070205080204" pitchFamily="50" charset="-128"/>
                <a:cs typeface="Times New Roman" panose="02020603050405020304" pitchFamily="18" charset="0"/>
              </a:rPr>
              <a:t>前回の</a:t>
            </a:r>
            <a:r>
              <a:rPr lang="ja-JP" altLang="en-US" sz="800" kern="100" dirty="0">
                <a:solidFill>
                  <a:srgbClr val="FF0000"/>
                </a:solidFill>
                <a:effectLst/>
                <a:latin typeface="游明朝" panose="02020400000000000000" pitchFamily="18" charset="-128"/>
                <a:ea typeface="ＭＳ Ｐゴシック" panose="020B0600070205080204" pitchFamily="50" charset="-128"/>
                <a:cs typeface="Times New Roman" panose="02020603050405020304" pitchFamily="18" charset="0"/>
              </a:rPr>
              <a:t>「自らの強みを知る」＆「人の強みを生かす」</a:t>
            </a:r>
            <a:r>
              <a:rPr lang="ja-JP" altLang="en-US" sz="800" kern="100" dirty="0">
                <a:solidFill>
                  <a:srgbClr val="7030A0"/>
                </a:solidFill>
                <a:effectLst/>
                <a:latin typeface="游明朝" panose="02020400000000000000" pitchFamily="18" charset="-128"/>
                <a:ea typeface="ＭＳ Ｐゴシック" panose="020B0600070205080204" pitchFamily="50" charset="-128"/>
                <a:cs typeface="Times New Roman" panose="02020603050405020304" pitchFamily="18" charset="0"/>
              </a:rPr>
              <a:t>から今回までの間に、前回の学びや気づきについて実践したことをご記入ください。大きなことはなくとも、小さな取り組みを箇条書きで拾っていってください。</a:t>
            </a:r>
            <a:endParaRPr lang="en-US" altLang="ja-JP" sz="800" kern="100" dirty="0">
              <a:solidFill>
                <a:srgbClr val="7030A0"/>
              </a:solidFill>
              <a:effectLst/>
              <a:latin typeface="游明朝" panose="02020400000000000000" pitchFamily="18" charset="-128"/>
              <a:ea typeface="ＭＳ Ｐゴシック" panose="020B0600070205080204" pitchFamily="50" charset="-128"/>
              <a:cs typeface="Times New Roman" panose="02020603050405020304" pitchFamily="18" charset="0"/>
            </a:endParaRPr>
          </a:p>
          <a:p>
            <a:pPr algn="just"/>
            <a:r>
              <a:rPr lang="ja-JP" altLang="en-US" sz="800" kern="100" dirty="0">
                <a:solidFill>
                  <a:srgbClr val="7030A0"/>
                </a:solidFill>
                <a:effectLst/>
                <a:latin typeface="游明朝" panose="02020400000000000000" pitchFamily="18" charset="-128"/>
                <a:ea typeface="ＭＳ Ｐゴシック" panose="020B0600070205080204" pitchFamily="50" charset="-128"/>
                <a:cs typeface="Times New Roman" panose="02020603050405020304" pitchFamily="18" charset="0"/>
              </a:rPr>
              <a:t>（肯定的振り返りをしてください。）</a:t>
            </a:r>
          </a:p>
        </p:txBody>
      </p:sp>
    </p:spTree>
    <p:extLst>
      <p:ext uri="{BB962C8B-B14F-4D97-AF65-F5344CB8AC3E}">
        <p14:creationId xmlns:p14="http://schemas.microsoft.com/office/powerpoint/2010/main" val="8153610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CC80C7C-6FD8-4D87-B7C3-22FF3929D4BE}"/>
              </a:ext>
            </a:extLst>
          </p:cNvPr>
          <p:cNvSpPr>
            <a:spLocks noGrp="1"/>
          </p:cNvSpPr>
          <p:nvPr>
            <p:ph type="title"/>
          </p:nvPr>
        </p:nvSpPr>
        <p:spPr>
          <a:xfrm>
            <a:off x="628650" y="365127"/>
            <a:ext cx="7886700" cy="454024"/>
          </a:xfrm>
        </p:spPr>
        <p:txBody>
          <a:bodyPr>
            <a:normAutofit/>
          </a:bodyPr>
          <a:lstStyle/>
          <a:p>
            <a:r>
              <a:rPr lang="en-US" altLang="ja-JP" sz="1800" u="sng" kern="100" dirty="0">
                <a:solidFill>
                  <a:schemeClr val="accent2"/>
                </a:solidFill>
                <a:latin typeface="游明朝" panose="02020400000000000000" pitchFamily="18" charset="-128"/>
                <a:ea typeface="HGP創英ﾌﾟﾚｾﾞﾝｽEB" panose="02020800000000000000" pitchFamily="18" charset="-128"/>
                <a:cs typeface="Times New Roman" panose="02020603050405020304" pitchFamily="18" charset="0"/>
              </a:rPr>
              <a:t>4⃣</a:t>
            </a:r>
            <a:r>
              <a:rPr lang="ja-JP" altLang="ja-JP" sz="1800" u="sng" dirty="0">
                <a:solidFill>
                  <a:schemeClr val="accent2"/>
                </a:solidFill>
                <a:effectLst/>
                <a:ea typeface="HGP創英ﾌﾟﾚｾﾞﾝｽEB" panose="02020800000000000000" pitchFamily="18" charset="-128"/>
                <a:cs typeface="Times New Roman" panose="02020603050405020304" pitchFamily="18" charset="0"/>
              </a:rPr>
              <a:t>もっとも重要なことに集中せよ　</a:t>
            </a:r>
            <a:r>
              <a:rPr lang="en-US" altLang="ja-JP" sz="1800" u="sng" dirty="0">
                <a:solidFill>
                  <a:schemeClr val="accent2"/>
                </a:solidFill>
                <a:effectLst/>
                <a:ea typeface="HGP創英ﾌﾟﾚｾﾞﾝｽEB" panose="02020800000000000000" pitchFamily="18" charset="-128"/>
                <a:cs typeface="Times New Roman" panose="02020603050405020304" pitchFamily="18" charset="0"/>
              </a:rPr>
              <a:t>Part3</a:t>
            </a:r>
            <a:r>
              <a:rPr lang="ja-JP" altLang="ja-JP" sz="1800" u="sng" dirty="0">
                <a:solidFill>
                  <a:schemeClr val="accent2"/>
                </a:solidFill>
                <a:effectLst/>
                <a:ea typeface="HGP創英ﾌﾟﾚｾﾞﾝｽEB" panose="02020800000000000000" pitchFamily="18" charset="-128"/>
                <a:cs typeface="Times New Roman" panose="02020603050405020304" pitchFamily="18" charset="0"/>
              </a:rPr>
              <a:t>　第４章</a:t>
            </a:r>
            <a:endParaRPr kumimoji="1" lang="ja-JP" altLang="en-US" sz="1200" dirty="0">
              <a:solidFill>
                <a:schemeClr val="accent2"/>
              </a:solidFill>
            </a:endParaRPr>
          </a:p>
        </p:txBody>
      </p:sp>
      <p:sp>
        <p:nvSpPr>
          <p:cNvPr id="3" name="テキスト ボックス 2">
            <a:extLst>
              <a:ext uri="{FF2B5EF4-FFF2-40B4-BE49-F238E27FC236}">
                <a16:creationId xmlns:a16="http://schemas.microsoft.com/office/drawing/2014/main" id="{48110C2C-DF09-4F45-A5B7-0B7A9A901C66}"/>
              </a:ext>
            </a:extLst>
          </p:cNvPr>
          <p:cNvSpPr txBox="1"/>
          <p:nvPr/>
        </p:nvSpPr>
        <p:spPr>
          <a:xfrm>
            <a:off x="628650" y="1571625"/>
            <a:ext cx="184731" cy="369332"/>
          </a:xfrm>
          <a:prstGeom prst="rect">
            <a:avLst/>
          </a:prstGeom>
          <a:noFill/>
        </p:spPr>
        <p:txBody>
          <a:bodyPr wrap="none" rtlCol="0">
            <a:spAutoFit/>
          </a:bodyPr>
          <a:lstStyle/>
          <a:p>
            <a:endParaRPr kumimoji="1" lang="ja-JP" altLang="en-US" dirty="0"/>
          </a:p>
        </p:txBody>
      </p:sp>
      <p:sp>
        <p:nvSpPr>
          <p:cNvPr id="6" name="Rectangle 4">
            <a:extLst>
              <a:ext uri="{FF2B5EF4-FFF2-40B4-BE49-F238E27FC236}">
                <a16:creationId xmlns:a16="http://schemas.microsoft.com/office/drawing/2014/main" id="{CCBFBA1F-DEF6-4C85-B819-20413D075593}"/>
              </a:ext>
            </a:extLst>
          </p:cNvPr>
          <p:cNvSpPr>
            <a:spLocks noChangeArrowheads="1"/>
          </p:cNvSpPr>
          <p:nvPr/>
        </p:nvSpPr>
        <p:spPr bwMode="auto">
          <a:xfrm>
            <a:off x="385762" y="817572"/>
            <a:ext cx="8372475" cy="1877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ja-JP" altLang="en-US" sz="1200" b="1"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〇</a:t>
            </a:r>
            <a:r>
              <a:rPr lang="en-US" altLang="ja-JP" sz="1200" b="1"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a:t>
            </a:r>
            <a:r>
              <a:rPr lang="ja-JP" altLang="en-US" sz="1200" b="1" kern="100" dirty="0">
                <a:latin typeface="BIZ UDP明朝 Medium" panose="02020500000000000000" pitchFamily="18" charset="-128"/>
                <a:ea typeface="BIZ UDP明朝 Medium" panose="02020500000000000000" pitchFamily="18" charset="-128"/>
                <a:cs typeface="Times New Roman" panose="02020603050405020304" pitchFamily="18" charset="0"/>
              </a:rPr>
              <a:t> </a:t>
            </a:r>
            <a:r>
              <a:rPr lang="ja-JP" altLang="en-US" sz="1200" b="1"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記者時代の決心 ～ </a:t>
            </a:r>
            <a:r>
              <a:rPr lang="ja-JP" altLang="en-US" sz="1200" b="1" kern="100" dirty="0">
                <a:solidFill>
                  <a:schemeClr val="accent2"/>
                </a:solidFill>
                <a:effectLst/>
                <a:latin typeface="BIZ UDP明朝 Medium" panose="02020500000000000000" pitchFamily="18" charset="-128"/>
                <a:ea typeface="BIZ UDP明朝 Medium" panose="02020500000000000000" pitchFamily="18" charset="-128"/>
                <a:cs typeface="Times New Roman" panose="02020603050405020304" pitchFamily="18" charset="0"/>
              </a:rPr>
              <a:t>一つのことに集中する </a:t>
            </a:r>
            <a:r>
              <a:rPr lang="en-US" altLang="ja-JP" sz="1200" b="1"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a:t>
            </a:r>
            <a:r>
              <a:rPr lang="ja-JP" altLang="en-US" sz="1200" b="1"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を進化させる</a:t>
            </a:r>
          </a:p>
          <a:p>
            <a:pPr algn="l"/>
            <a:r>
              <a:rPr lang="ja-JP" altLang="en-US"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　</a:t>
            </a:r>
            <a:r>
              <a:rPr lang="ja-JP" altLang="en-US" sz="1000" kern="100" dirty="0">
                <a:effectLst/>
                <a:latin typeface="HGSｺﾞｼｯｸM" panose="020B0600000000000000" pitchFamily="50" charset="-128"/>
                <a:ea typeface="HGSｺﾞｼｯｸM" panose="020B0600000000000000" pitchFamily="50" charset="-128"/>
                <a:cs typeface="Times New Roman" panose="02020603050405020304" pitchFamily="18" charset="0"/>
              </a:rPr>
              <a:t>「やがて私は、一時に一つのことに集中して勉強するという自分なりの方法を身につけた。（</a:t>
            </a:r>
            <a:r>
              <a:rPr lang="en-US" altLang="ja-JP" sz="1000" kern="100" dirty="0">
                <a:effectLst/>
                <a:latin typeface="HGSｺﾞｼｯｸM" panose="020B0600000000000000" pitchFamily="50" charset="-128"/>
                <a:ea typeface="HGSｺﾞｼｯｸM" panose="020B0600000000000000" pitchFamily="50" charset="-128"/>
                <a:cs typeface="Times New Roman" panose="02020603050405020304" pitchFamily="18" charset="0"/>
              </a:rPr>
              <a:t>P.101</a:t>
            </a:r>
            <a:r>
              <a:rPr lang="ja-JP" altLang="en-US" sz="1000" kern="100" dirty="0">
                <a:effectLst/>
                <a:latin typeface="HGSｺﾞｼｯｸM" panose="020B0600000000000000" pitchFamily="50" charset="-128"/>
                <a:ea typeface="HGSｺﾞｼｯｸM" panose="020B0600000000000000" pitchFamily="50" charset="-128"/>
                <a:cs typeface="Times New Roman" panose="02020603050405020304" pitchFamily="18" charset="0"/>
              </a:rPr>
              <a:t>）」</a:t>
            </a:r>
            <a:r>
              <a:rPr lang="ja-JP" altLang="en-US"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という記述は、ドラッカー教授なりの、継続学習の方法でした。教授自身は、成果をあげた人が「自分がやってきた集中という方法をとっているとはかぎらない」と触れた上で、</a:t>
            </a:r>
            <a:r>
              <a:rPr lang="ja-JP" altLang="en-US" sz="1000" kern="100" dirty="0">
                <a:solidFill>
                  <a:schemeClr val="accent2"/>
                </a:solidFill>
                <a:effectLst/>
                <a:latin typeface="BIZ UDP明朝 Medium" panose="02020500000000000000" pitchFamily="18" charset="-128"/>
                <a:ea typeface="BIZ UDP明朝 Medium" panose="02020500000000000000" pitchFamily="18" charset="-128"/>
                <a:cs typeface="Times New Roman" panose="02020603050405020304" pitchFamily="18" charset="0"/>
              </a:rPr>
              <a:t>常に新しいことに取り組む継続学習の姿勢</a:t>
            </a:r>
            <a:r>
              <a:rPr lang="ja-JP" altLang="en-US"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を「</a:t>
            </a:r>
            <a:r>
              <a:rPr lang="en-US" altLang="ja-JP"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7</a:t>
            </a:r>
            <a:r>
              <a:rPr lang="ja-JP" altLang="en-US"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つの経験」では強調していました。</a:t>
            </a:r>
          </a:p>
          <a:p>
            <a:pPr algn="l"/>
            <a:r>
              <a:rPr lang="ja-JP" altLang="en-US" sz="1200" b="1"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〇ここでの集中の意味</a:t>
            </a:r>
          </a:p>
          <a:p>
            <a:pPr algn="l"/>
            <a:r>
              <a:rPr lang="ja-JP" altLang="en-US"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　ここでいう「集中」は、集中力（</a:t>
            </a:r>
            <a:r>
              <a:rPr lang="en-US" altLang="ja-JP"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concentration</a:t>
            </a:r>
            <a:r>
              <a:rPr lang="ja-JP" altLang="en-US"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）の意味ではなく、焦点を当てる（</a:t>
            </a:r>
            <a:r>
              <a:rPr lang="en-US" altLang="ja-JP"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focus</a:t>
            </a:r>
            <a:r>
              <a:rPr lang="ja-JP" altLang="en-US"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）という意味合いです。短期間の集中ではなく、</a:t>
            </a:r>
            <a:r>
              <a:rPr lang="ja-JP" altLang="en-US" sz="1000" kern="100" dirty="0">
                <a:solidFill>
                  <a:schemeClr val="accent2"/>
                </a:solidFill>
                <a:effectLst/>
                <a:latin typeface="BIZ UDP明朝 Medium" panose="02020500000000000000" pitchFamily="18" charset="-128"/>
                <a:ea typeface="BIZ UDP明朝 Medium" panose="02020500000000000000" pitchFamily="18" charset="-128"/>
                <a:cs typeface="Times New Roman" panose="02020603050405020304" pitchFamily="18" charset="0"/>
              </a:rPr>
              <a:t>エネルギーを分散させない</a:t>
            </a:r>
            <a:r>
              <a:rPr lang="ja-JP" altLang="en-US"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、という意味です。</a:t>
            </a:r>
            <a:r>
              <a:rPr lang="ja-JP" altLang="en-US" sz="1000" kern="100" dirty="0">
                <a:solidFill>
                  <a:schemeClr val="accent2"/>
                </a:solidFill>
                <a:effectLst/>
                <a:latin typeface="BIZ UDP明朝 Medium" panose="02020500000000000000" pitchFamily="18" charset="-128"/>
                <a:ea typeface="BIZ UDP明朝 Medium" panose="02020500000000000000" pitchFamily="18" charset="-128"/>
                <a:cs typeface="Times New Roman" panose="02020603050405020304" pitchFamily="18" charset="0"/>
              </a:rPr>
              <a:t>個人がもともと持って</a:t>
            </a:r>
            <a:r>
              <a:rPr lang="ja-JP" altLang="en-US" sz="1000" kern="100" dirty="0">
                <a:solidFill>
                  <a:schemeClr val="accent2"/>
                </a:solidFill>
                <a:latin typeface="BIZ UDP明朝 Medium" panose="02020500000000000000" pitchFamily="18" charset="-128"/>
                <a:ea typeface="BIZ UDP明朝 Medium" panose="02020500000000000000" pitchFamily="18" charset="-128"/>
                <a:cs typeface="Times New Roman" panose="02020603050405020304" pitchFamily="18" charset="0"/>
              </a:rPr>
              <a:t>いる資源</a:t>
            </a:r>
            <a:r>
              <a:rPr lang="ja-JP" altLang="en-US"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は「強み（第</a:t>
            </a:r>
            <a:r>
              <a:rPr lang="en-US" altLang="ja-JP"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2</a:t>
            </a:r>
            <a:r>
              <a:rPr lang="ja-JP" altLang="en-US"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回参照）」と「時間（第</a:t>
            </a:r>
            <a:r>
              <a:rPr lang="en-US" altLang="ja-JP"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3</a:t>
            </a:r>
            <a:r>
              <a:rPr lang="ja-JP" altLang="en-US" sz="1000" kern="100" dirty="0">
                <a:latin typeface="BIZ UDP明朝 Medium" panose="02020500000000000000" pitchFamily="18" charset="-128"/>
                <a:ea typeface="BIZ UDP明朝 Medium" panose="02020500000000000000" pitchFamily="18" charset="-128"/>
                <a:cs typeface="Times New Roman" panose="02020603050405020304" pitchFamily="18" charset="0"/>
              </a:rPr>
              <a:t>回参照）</a:t>
            </a:r>
            <a:r>
              <a:rPr lang="ja-JP" altLang="en-US"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」です。これらを分散させずに、意義ある活動に集中投入しましょう。</a:t>
            </a:r>
          </a:p>
          <a:p>
            <a:pPr algn="l"/>
            <a:r>
              <a:rPr lang="ja-JP" altLang="en-US" sz="1200" b="1"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〇前回の時間記録とあわせて実践の武器に</a:t>
            </a:r>
          </a:p>
          <a:p>
            <a:pPr algn="l"/>
            <a:r>
              <a:rPr lang="ja-JP" altLang="en-US"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　前回の時間管理は、客観的に自分を見つめなおすことにより、</a:t>
            </a:r>
            <a:r>
              <a:rPr lang="en-US" altLang="ja-JP"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a:t>
            </a:r>
            <a:r>
              <a:rPr lang="ja-JP" altLang="en-US"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現在</a:t>
            </a:r>
            <a:r>
              <a:rPr lang="en-US" altLang="ja-JP"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a:t>
            </a:r>
            <a:r>
              <a:rPr lang="ja-JP" altLang="en-US"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の自分の状況を確認する重要な段階でした。一方、今回の集中は</a:t>
            </a:r>
            <a:r>
              <a:rPr lang="en-US" altLang="ja-JP" sz="1000" kern="100" dirty="0">
                <a:solidFill>
                  <a:schemeClr val="accent2"/>
                </a:solidFill>
                <a:effectLst/>
                <a:latin typeface="BIZ UDP明朝 Medium" panose="02020500000000000000" pitchFamily="18" charset="-128"/>
                <a:ea typeface="BIZ UDP明朝 Medium" panose="02020500000000000000" pitchFamily="18" charset="-128"/>
                <a:cs typeface="Times New Roman" panose="02020603050405020304" pitchFamily="18" charset="0"/>
              </a:rPr>
              <a:t>『</a:t>
            </a:r>
            <a:r>
              <a:rPr lang="ja-JP" altLang="en-US" sz="1000" kern="100" dirty="0">
                <a:solidFill>
                  <a:schemeClr val="accent2"/>
                </a:solidFill>
                <a:effectLst/>
                <a:latin typeface="BIZ UDP明朝 Medium" panose="02020500000000000000" pitchFamily="18" charset="-128"/>
                <a:ea typeface="BIZ UDP明朝 Medium" panose="02020500000000000000" pitchFamily="18" charset="-128"/>
                <a:cs typeface="Times New Roman" panose="02020603050405020304" pitchFamily="18" charset="0"/>
              </a:rPr>
              <a:t>未来をつくる活動</a:t>
            </a:r>
            <a:r>
              <a:rPr lang="en-US" altLang="ja-JP" sz="1000" kern="100" dirty="0">
                <a:solidFill>
                  <a:schemeClr val="accent2"/>
                </a:solidFill>
                <a:effectLst/>
                <a:latin typeface="BIZ UDP明朝 Medium" panose="02020500000000000000" pitchFamily="18" charset="-128"/>
                <a:ea typeface="BIZ UDP明朝 Medium" panose="02020500000000000000" pitchFamily="18" charset="-128"/>
                <a:cs typeface="Times New Roman" panose="02020603050405020304" pitchFamily="18" charset="0"/>
              </a:rPr>
              <a:t>』</a:t>
            </a:r>
            <a:r>
              <a:rPr lang="ja-JP" altLang="en-US" sz="1000" kern="100" dirty="0">
                <a:solidFill>
                  <a:schemeClr val="accent2"/>
                </a:solidFill>
                <a:effectLst/>
                <a:latin typeface="BIZ UDP明朝 Medium" panose="02020500000000000000" pitchFamily="18" charset="-128"/>
                <a:ea typeface="BIZ UDP明朝 Medium" panose="02020500000000000000" pitchFamily="18" charset="-128"/>
                <a:cs typeface="Times New Roman" panose="02020603050405020304" pitchFamily="18" charset="0"/>
              </a:rPr>
              <a:t>に自身が持つ資源を割り当てる</a:t>
            </a:r>
            <a:r>
              <a:rPr lang="ja-JP" altLang="en-US"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ことを考える章です。前回の時間記録とあわせてセルフマネジメントの習慣にしましょう。</a:t>
            </a:r>
          </a:p>
        </p:txBody>
      </p:sp>
      <p:sp>
        <p:nvSpPr>
          <p:cNvPr id="7" name="テキスト ボックス 6">
            <a:extLst>
              <a:ext uri="{FF2B5EF4-FFF2-40B4-BE49-F238E27FC236}">
                <a16:creationId xmlns:a16="http://schemas.microsoft.com/office/drawing/2014/main" id="{BC7FDE33-D180-425F-BA71-7F4BE7AEC6EA}"/>
              </a:ext>
            </a:extLst>
          </p:cNvPr>
          <p:cNvSpPr txBox="1"/>
          <p:nvPr/>
        </p:nvSpPr>
        <p:spPr>
          <a:xfrm>
            <a:off x="5261564" y="125513"/>
            <a:ext cx="3876382" cy="307777"/>
          </a:xfrm>
          <a:prstGeom prst="rect">
            <a:avLst/>
          </a:prstGeom>
          <a:noFill/>
        </p:spPr>
        <p:txBody>
          <a:bodyPr wrap="none" rtlCol="0">
            <a:spAutoFit/>
          </a:bodyPr>
          <a:lstStyle/>
          <a:p>
            <a:r>
              <a:rPr lang="ja-JP" altLang="ja-JP" sz="1400" kern="100" dirty="0">
                <a:solidFill>
                  <a:srgbClr val="ED7D31"/>
                </a:solidFill>
                <a:effectLst/>
                <a:latin typeface="游明朝" panose="02020400000000000000" pitchFamily="18" charset="-128"/>
                <a:ea typeface="BIZ UDP明朝 Medium" panose="02020500000000000000" pitchFamily="18" charset="-128"/>
                <a:cs typeface="Times New Roman" panose="02020603050405020304" pitchFamily="18" charset="0"/>
              </a:rPr>
              <a:t>＊＊ </a:t>
            </a:r>
            <a:r>
              <a:rPr lang="ja-JP" altLang="ja-JP" sz="1400" kern="100" dirty="0">
                <a:solidFill>
                  <a:srgbClr val="ED7D31"/>
                </a:solidFill>
                <a:effectLst/>
                <a:latin typeface="游明朝" panose="02020400000000000000" pitchFamily="18" charset="-128"/>
                <a:ea typeface="HGP創英角ｺﾞｼｯｸUB" panose="020B0900000000000000" pitchFamily="50" charset="-128"/>
                <a:cs typeface="Times New Roman" panose="02020603050405020304" pitchFamily="18" charset="0"/>
              </a:rPr>
              <a:t>読書会参加日（</a:t>
            </a:r>
            <a:r>
              <a:rPr lang="ja-JP" altLang="en-US" sz="1400" kern="100" dirty="0">
                <a:solidFill>
                  <a:srgbClr val="ED7D31"/>
                </a:solidFill>
                <a:latin typeface="HGS行書体" panose="03000600000000000000" pitchFamily="66" charset="-128"/>
                <a:ea typeface="游明朝" panose="02020400000000000000" pitchFamily="18" charset="-128"/>
                <a:cs typeface="Times New Roman" panose="02020603050405020304" pitchFamily="18" charset="0"/>
              </a:rPr>
              <a:t>　　　</a:t>
            </a:r>
            <a:r>
              <a:rPr lang="ja-JP" altLang="ja-JP" sz="1400" kern="100" dirty="0">
                <a:solidFill>
                  <a:srgbClr val="ED7D31"/>
                </a:solidFill>
                <a:effectLst/>
                <a:latin typeface="游明朝" panose="02020400000000000000" pitchFamily="18" charset="-128"/>
                <a:ea typeface="HGP創英角ｺﾞｼｯｸUB" panose="020B0900000000000000" pitchFamily="50" charset="-128"/>
                <a:cs typeface="Times New Roman" panose="02020603050405020304" pitchFamily="18" charset="0"/>
              </a:rPr>
              <a:t>年</a:t>
            </a:r>
            <a:r>
              <a:rPr lang="ja-JP" altLang="en-US" sz="1400" kern="100" dirty="0">
                <a:solidFill>
                  <a:srgbClr val="ED7D31"/>
                </a:solidFill>
                <a:effectLst/>
                <a:latin typeface="游明朝" panose="02020400000000000000" pitchFamily="18" charset="-128"/>
                <a:ea typeface="HGP創英角ｺﾞｼｯｸUB" panose="020B0900000000000000" pitchFamily="50" charset="-128"/>
                <a:cs typeface="Times New Roman" panose="02020603050405020304" pitchFamily="18" charset="0"/>
              </a:rPr>
              <a:t>　　</a:t>
            </a:r>
            <a:r>
              <a:rPr lang="ja-JP" altLang="ja-JP" sz="1400" kern="100" dirty="0">
                <a:solidFill>
                  <a:srgbClr val="ED7D31"/>
                </a:solidFill>
                <a:effectLst/>
                <a:latin typeface="游明朝" panose="02020400000000000000" pitchFamily="18" charset="-128"/>
                <a:ea typeface="HGP創英角ｺﾞｼｯｸUB" panose="020B0900000000000000" pitchFamily="50" charset="-128"/>
                <a:cs typeface="Times New Roman" panose="02020603050405020304" pitchFamily="18" charset="0"/>
              </a:rPr>
              <a:t>月</a:t>
            </a:r>
            <a:r>
              <a:rPr lang="ja-JP" altLang="en-US" sz="1400" kern="100" dirty="0">
                <a:solidFill>
                  <a:srgbClr val="ED7D31"/>
                </a:solidFill>
                <a:effectLst/>
                <a:latin typeface="游明朝" panose="02020400000000000000" pitchFamily="18" charset="-128"/>
                <a:ea typeface="HGP創英角ｺﾞｼｯｸUB" panose="020B0900000000000000" pitchFamily="50" charset="-128"/>
                <a:cs typeface="Times New Roman" panose="02020603050405020304" pitchFamily="18" charset="0"/>
              </a:rPr>
              <a:t>　　</a:t>
            </a:r>
            <a:r>
              <a:rPr lang="ja-JP" altLang="ja-JP" sz="1400" kern="100" dirty="0">
                <a:solidFill>
                  <a:srgbClr val="ED7D31"/>
                </a:solidFill>
                <a:effectLst/>
                <a:latin typeface="游明朝" panose="02020400000000000000" pitchFamily="18" charset="-128"/>
                <a:ea typeface="HGP創英角ｺﾞｼｯｸUB" panose="020B0900000000000000" pitchFamily="50" charset="-128"/>
                <a:cs typeface="Times New Roman" panose="02020603050405020304" pitchFamily="18" charset="0"/>
              </a:rPr>
              <a:t>日）　</a:t>
            </a:r>
            <a:r>
              <a:rPr lang="ja-JP" altLang="ja-JP" sz="1400" kern="100" dirty="0">
                <a:solidFill>
                  <a:srgbClr val="ED7D31"/>
                </a:solidFill>
                <a:effectLst/>
                <a:latin typeface="游明朝" panose="02020400000000000000" pitchFamily="18" charset="-128"/>
                <a:ea typeface="BIZ UDP明朝 Medium" panose="02020500000000000000" pitchFamily="18" charset="-128"/>
                <a:cs typeface="Times New Roman" panose="02020603050405020304" pitchFamily="18" charset="0"/>
              </a:rPr>
              <a:t>＊＊</a:t>
            </a:r>
            <a:endPar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11" name="テキスト ボックス 10">
            <a:extLst>
              <a:ext uri="{FF2B5EF4-FFF2-40B4-BE49-F238E27FC236}">
                <a16:creationId xmlns:a16="http://schemas.microsoft.com/office/drawing/2014/main" id="{8B2DA0D0-A37D-4B94-B571-FA7BCAE3D8FD}"/>
              </a:ext>
            </a:extLst>
          </p:cNvPr>
          <p:cNvSpPr txBox="1"/>
          <p:nvPr/>
        </p:nvSpPr>
        <p:spPr>
          <a:xfrm>
            <a:off x="1982789" y="2709959"/>
            <a:ext cx="2635658" cy="369332"/>
          </a:xfrm>
          <a:prstGeom prst="rect">
            <a:avLst/>
          </a:prstGeom>
          <a:noFill/>
        </p:spPr>
        <p:txBody>
          <a:bodyPr wrap="none" rtlCol="0">
            <a:spAutoFit/>
          </a:bodyPr>
          <a:lstStyle/>
          <a:p>
            <a:r>
              <a:rPr lang="ja-JP" altLang="ja-JP" sz="1800" b="1" dirty="0">
                <a:solidFill>
                  <a:schemeClr val="accent2"/>
                </a:solidFill>
                <a:effectLst/>
                <a:ea typeface="HGP創英角ｺﾞｼｯｸUB" panose="020B0900000000000000" pitchFamily="50" charset="-128"/>
                <a:cs typeface="Times New Roman" panose="02020603050405020304" pitchFamily="18" charset="0"/>
              </a:rPr>
              <a:t>〇読書会に参加する前に</a:t>
            </a:r>
            <a:endParaRPr kumimoji="1" lang="ja-JP" altLang="en-US" dirty="0">
              <a:solidFill>
                <a:schemeClr val="accent2"/>
              </a:solidFill>
            </a:endParaRPr>
          </a:p>
        </p:txBody>
      </p:sp>
      <p:sp>
        <p:nvSpPr>
          <p:cNvPr id="12" name="四角形: 角を丸くする 11">
            <a:extLst>
              <a:ext uri="{FF2B5EF4-FFF2-40B4-BE49-F238E27FC236}">
                <a16:creationId xmlns:a16="http://schemas.microsoft.com/office/drawing/2014/main" id="{CEFE2B1B-FB61-4870-BB2E-CF670A1FB4B2}"/>
              </a:ext>
            </a:extLst>
          </p:cNvPr>
          <p:cNvSpPr/>
          <p:nvPr/>
        </p:nvSpPr>
        <p:spPr>
          <a:xfrm>
            <a:off x="4916066" y="3583345"/>
            <a:ext cx="1958897" cy="2934799"/>
          </a:xfrm>
          <a:prstGeom prst="round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a:extLst>
              <a:ext uri="{FF2B5EF4-FFF2-40B4-BE49-F238E27FC236}">
                <a16:creationId xmlns:a16="http://schemas.microsoft.com/office/drawing/2014/main" id="{40C0DCD6-2D47-4B7E-807B-0DC228257958}"/>
              </a:ext>
            </a:extLst>
          </p:cNvPr>
          <p:cNvSpPr txBox="1"/>
          <p:nvPr/>
        </p:nvSpPr>
        <p:spPr>
          <a:xfrm>
            <a:off x="4617540" y="2706292"/>
            <a:ext cx="2457724" cy="369332"/>
          </a:xfrm>
          <a:prstGeom prst="rect">
            <a:avLst/>
          </a:prstGeom>
          <a:noFill/>
        </p:spPr>
        <p:txBody>
          <a:bodyPr wrap="none" rtlCol="0">
            <a:spAutoFit/>
          </a:bodyPr>
          <a:lstStyle/>
          <a:p>
            <a:r>
              <a:rPr lang="ja-JP" altLang="ja-JP" sz="1800" kern="100" dirty="0">
                <a:effectLst/>
                <a:latin typeface="游明朝" panose="02020400000000000000" pitchFamily="18" charset="-128"/>
                <a:ea typeface="HGP創英角ｺﾞｼｯｸUB" panose="020B0900000000000000" pitchFamily="50" charset="-128"/>
                <a:cs typeface="Times New Roman" panose="02020603050405020304" pitchFamily="18" charset="0"/>
              </a:rPr>
              <a:t>■読書会参加の最後に</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14" name="テキスト ボックス 13">
            <a:extLst>
              <a:ext uri="{FF2B5EF4-FFF2-40B4-BE49-F238E27FC236}">
                <a16:creationId xmlns:a16="http://schemas.microsoft.com/office/drawing/2014/main" id="{034EBBB6-39DF-4892-ABF2-C73D783471FB}"/>
              </a:ext>
            </a:extLst>
          </p:cNvPr>
          <p:cNvSpPr txBox="1"/>
          <p:nvPr/>
        </p:nvSpPr>
        <p:spPr>
          <a:xfrm>
            <a:off x="4866953" y="3075844"/>
            <a:ext cx="1958898" cy="600164"/>
          </a:xfrm>
          <a:prstGeom prst="rect">
            <a:avLst/>
          </a:prstGeom>
          <a:solidFill>
            <a:schemeClr val="accent6">
              <a:lumMod val="40000"/>
              <a:lumOff val="60000"/>
            </a:schemeClr>
          </a:solidFill>
        </p:spPr>
        <p:txBody>
          <a:bodyPr wrap="square" rtlCol="0">
            <a:spAutoFit/>
          </a:bodyPr>
          <a:lstStyle/>
          <a:p>
            <a:r>
              <a:rPr kumimoji="1" lang="ja-JP" altLang="en-US" sz="1100" dirty="0">
                <a:latin typeface="HGP創英角ｺﾞｼｯｸUB" panose="020B0900000000000000" pitchFamily="50" charset="-128"/>
                <a:ea typeface="HGP創英角ｺﾞｼｯｸUB" panose="020B0900000000000000" pitchFamily="50" charset="-128"/>
              </a:rPr>
              <a:t>他の人の発言も含めて、気に入った、あるいは気になったワンフレーズは何ですか？</a:t>
            </a:r>
          </a:p>
        </p:txBody>
      </p:sp>
      <p:sp>
        <p:nvSpPr>
          <p:cNvPr id="15" name="テキスト ボックス 5">
            <a:extLst>
              <a:ext uri="{FF2B5EF4-FFF2-40B4-BE49-F238E27FC236}">
                <a16:creationId xmlns:a16="http://schemas.microsoft.com/office/drawing/2014/main" id="{A21B5B6B-7D56-4B6F-A22D-6F8471091CF9}"/>
              </a:ext>
            </a:extLst>
          </p:cNvPr>
          <p:cNvSpPr txBox="1"/>
          <p:nvPr/>
        </p:nvSpPr>
        <p:spPr>
          <a:xfrm>
            <a:off x="4933959" y="3784832"/>
            <a:ext cx="1958897" cy="2577868"/>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1100" kern="100" dirty="0">
              <a:solidFill>
                <a:sysClr val="windowText" lastClr="000000"/>
              </a:solidFill>
              <a:latin typeface="游明朝" panose="02020400000000000000" pitchFamily="18" charset="-128"/>
              <a:ea typeface="HGS行書体" panose="03000600000000000000" pitchFamily="66"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en-US" altLang="ja-JP" sz="1100" b="0" i="0" u="none" strike="noStrike" kern="100" cap="none" spc="0" normalizeH="0" baseline="0" noProof="0" dirty="0">
              <a:ln>
                <a:noFill/>
              </a:ln>
              <a:solidFill>
                <a:sysClr val="windowText" lastClr="000000"/>
              </a:solidFill>
              <a:effectLst/>
              <a:uLnTx/>
              <a:uFillTx/>
              <a:latin typeface="游明朝" panose="02020400000000000000" pitchFamily="18" charset="-128"/>
              <a:ea typeface="HGS行書体" panose="03000600000000000000" pitchFamily="66"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1100" kern="100" dirty="0">
              <a:solidFill>
                <a:sysClr val="windowText" lastClr="000000"/>
              </a:solidFill>
              <a:latin typeface="游明朝" panose="02020400000000000000" pitchFamily="18" charset="-128"/>
              <a:ea typeface="HGS行書体" panose="03000600000000000000" pitchFamily="66"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en-US" altLang="ja-JP" sz="1100" b="0" i="0" u="none" strike="noStrike" kern="100" cap="none" spc="0" normalizeH="0" baseline="0" noProof="0" dirty="0">
              <a:ln>
                <a:noFill/>
              </a:ln>
              <a:solidFill>
                <a:sysClr val="windowText" lastClr="000000"/>
              </a:solidFill>
              <a:effectLst/>
              <a:uLnTx/>
              <a:uFillTx/>
              <a:latin typeface="游明朝" panose="02020400000000000000" pitchFamily="18" charset="-128"/>
              <a:ea typeface="HGS行書体" panose="03000600000000000000" pitchFamily="66"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1100" kern="100" dirty="0">
              <a:solidFill>
                <a:sysClr val="windowText" lastClr="000000"/>
              </a:solidFill>
              <a:latin typeface="游明朝" panose="02020400000000000000" pitchFamily="18" charset="-128"/>
              <a:ea typeface="HGS行書体" panose="03000600000000000000" pitchFamily="66"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en-US" altLang="ja-JP" sz="1100" b="0" i="0" u="none" strike="noStrike" kern="100" cap="none" spc="0" normalizeH="0" baseline="0" noProof="0" dirty="0">
              <a:ln>
                <a:noFill/>
              </a:ln>
              <a:solidFill>
                <a:sysClr val="windowText" lastClr="000000"/>
              </a:solidFill>
              <a:effectLst/>
              <a:uLnTx/>
              <a:uFillTx/>
              <a:latin typeface="游明朝" panose="02020400000000000000" pitchFamily="18" charset="-128"/>
              <a:ea typeface="HGS行書体" panose="03000600000000000000" pitchFamily="66"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1100" kern="100" dirty="0">
              <a:solidFill>
                <a:sysClr val="windowText" lastClr="000000"/>
              </a:solidFill>
              <a:latin typeface="游明朝" panose="02020400000000000000" pitchFamily="18" charset="-128"/>
              <a:ea typeface="HGS行書体" panose="03000600000000000000" pitchFamily="66"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en-US" altLang="ja-JP" sz="1050" b="0" i="0" u="none" strike="noStrike" kern="100" cap="none" spc="0" normalizeH="0" baseline="0" noProof="0" dirty="0">
              <a:ln>
                <a:noFill/>
              </a:ln>
              <a:solidFill>
                <a:sysClr val="windowText" lastClr="000000"/>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1050" kern="100" dirty="0">
              <a:solidFill>
                <a:sysClr val="windowText" lastClr="000000"/>
              </a:solidFill>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en-US" altLang="ja-JP" sz="1050" b="0" i="0" u="none" strike="noStrike" kern="100" cap="none" spc="0" normalizeH="0" baseline="0" noProof="0" dirty="0">
              <a:ln>
                <a:noFill/>
              </a:ln>
              <a:solidFill>
                <a:sysClr val="windowText" lastClr="000000"/>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en-US" altLang="ja-JP" sz="1050" b="0" i="0" u="none" strike="noStrike" kern="100" cap="none" spc="0" normalizeH="0" baseline="0" noProof="0" dirty="0">
              <a:ln>
                <a:noFill/>
              </a:ln>
              <a:solidFill>
                <a:sysClr val="windowText" lastClr="000000"/>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ja-JP" altLang="en-US" sz="1050" b="0" i="0" u="none" strike="noStrike" kern="100" cap="none" spc="0" normalizeH="0" baseline="0" noProof="0" dirty="0">
              <a:ln>
                <a:noFill/>
              </a:ln>
              <a:solidFill>
                <a:sysClr val="windowText" lastClr="000000"/>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r>
              <a:rPr kumimoji="0" lang="ja-JP" altLang="en-US" sz="800" b="0" i="0" u="none" strike="noStrike" kern="100" cap="none" spc="0" normalizeH="0" baseline="0" noProof="0" dirty="0">
                <a:ln>
                  <a:noFill/>
                </a:ln>
                <a:solidFill>
                  <a:srgbClr val="7030A0"/>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（レベルアップ）読書会の中での記憶をたどることで、より一層記憶の力を高めることができます。何が記憶に残ったかを思い出すことで、今日の読書会全体を俯瞰してみましょう！</a:t>
            </a:r>
            <a:endParaRPr kumimoji="0" lang="ja-JP" altLang="en-US" sz="1050" b="0" i="0" u="none" strike="noStrike" kern="100" cap="none" spc="0" normalizeH="0" baseline="0" noProof="0" dirty="0">
              <a:ln>
                <a:noFill/>
              </a:ln>
              <a:solidFill>
                <a:sysClr val="windowText" lastClr="000000"/>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p:txBody>
      </p:sp>
      <p:sp>
        <p:nvSpPr>
          <p:cNvPr id="16" name="四角形: 角を丸くする 15">
            <a:extLst>
              <a:ext uri="{FF2B5EF4-FFF2-40B4-BE49-F238E27FC236}">
                <a16:creationId xmlns:a16="http://schemas.microsoft.com/office/drawing/2014/main" id="{D2EFB599-558B-4DEA-92D9-E56510B7D5D8}"/>
              </a:ext>
            </a:extLst>
          </p:cNvPr>
          <p:cNvSpPr/>
          <p:nvPr/>
        </p:nvSpPr>
        <p:spPr>
          <a:xfrm>
            <a:off x="6944737" y="3558073"/>
            <a:ext cx="1958897" cy="2934799"/>
          </a:xfrm>
          <a:prstGeom prst="round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8">
            <a:extLst>
              <a:ext uri="{FF2B5EF4-FFF2-40B4-BE49-F238E27FC236}">
                <a16:creationId xmlns:a16="http://schemas.microsoft.com/office/drawing/2014/main" id="{419159F1-F582-47D3-AFD9-6E3EF59D48BD}"/>
              </a:ext>
            </a:extLst>
          </p:cNvPr>
          <p:cNvSpPr txBox="1"/>
          <p:nvPr/>
        </p:nvSpPr>
        <p:spPr>
          <a:xfrm>
            <a:off x="7040317" y="3761811"/>
            <a:ext cx="1730111" cy="262391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ffectLst/>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ffectLst/>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ffectLst/>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ffectLst/>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ffectLst/>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ffectLst/>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r>
              <a:rPr lang="ja-JP" altLang="en-US" sz="800" dirty="0">
                <a:solidFill>
                  <a:srgbClr val="7030A0"/>
                </a:solidFill>
                <a:effectLst/>
                <a:ea typeface="ＭＳ Ｐゴシック" panose="020B0600070205080204" pitchFamily="50" charset="-128"/>
                <a:cs typeface="Times New Roman" panose="02020603050405020304" pitchFamily="18" charset="0"/>
              </a:rPr>
              <a:t>（レベルアップ）この章の主眼となるのは「廃棄」です。今すぐに権限移譲できるものや、今すぐに止めることができるものだけでなく、「将来こんな状況になったら・・」あるいは「〇年後には・・」という候補や準備段階のものも含めて検討することで、より良い結果に結びつくはずです。</a:t>
            </a:r>
            <a:endParaRPr kumimoji="0" lang="ja-JP" altLang="en-US" sz="800" b="0" i="0" u="none" strike="noStrike" kern="100" cap="none" spc="0" normalizeH="0" baseline="0" noProof="0" dirty="0">
              <a:ln>
                <a:noFill/>
              </a:ln>
              <a:solidFill>
                <a:sysClr val="windowText" lastClr="000000"/>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p:txBody>
      </p:sp>
      <p:sp>
        <p:nvSpPr>
          <p:cNvPr id="18" name="テキスト ボックス 4">
            <a:extLst>
              <a:ext uri="{FF2B5EF4-FFF2-40B4-BE49-F238E27FC236}">
                <a16:creationId xmlns:a16="http://schemas.microsoft.com/office/drawing/2014/main" id="{7284E866-8700-4346-90E0-40DDCDCFAC56}"/>
              </a:ext>
            </a:extLst>
          </p:cNvPr>
          <p:cNvSpPr txBox="1"/>
          <p:nvPr/>
        </p:nvSpPr>
        <p:spPr>
          <a:xfrm>
            <a:off x="2690923" y="3730420"/>
            <a:ext cx="1958898" cy="2686692"/>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r>
              <a:rPr lang="ja-JP" altLang="ja-JP" sz="900" kern="100" dirty="0">
                <a:solidFill>
                  <a:srgbClr val="ED7D31"/>
                </a:solidFill>
                <a:effectLst/>
                <a:latin typeface="游明朝" panose="02020400000000000000" pitchFamily="18" charset="-128"/>
                <a:ea typeface="ＭＳ Ｐゴシック" panose="020B0600070205080204" pitchFamily="50" charset="-128"/>
                <a:cs typeface="Times New Roman" panose="02020603050405020304" pitchFamily="18" charset="0"/>
              </a:rPr>
              <a:t>共感した部分</a:t>
            </a:r>
            <a:r>
              <a:rPr lang="en-US" altLang="ja-JP" sz="900" kern="100" dirty="0">
                <a:solidFill>
                  <a:srgbClr val="ED7D31"/>
                </a:solidFill>
                <a:effectLst/>
                <a:latin typeface="游明朝" panose="02020400000000000000" pitchFamily="18" charset="-128"/>
                <a:ea typeface="ＭＳ Ｐゴシック" panose="020B0600070205080204" pitchFamily="50" charset="-128"/>
                <a:cs typeface="Times New Roman" panose="02020603050405020304" pitchFamily="18" charset="0"/>
              </a:rPr>
              <a:t>/</a:t>
            </a:r>
            <a:r>
              <a:rPr lang="ja-JP" altLang="ja-JP" sz="900" kern="100" dirty="0">
                <a:solidFill>
                  <a:srgbClr val="ED7D31"/>
                </a:solidFill>
                <a:effectLst/>
                <a:latin typeface="游明朝" panose="02020400000000000000" pitchFamily="18" charset="-128"/>
                <a:ea typeface="ＭＳ Ｐゴシック" panose="020B0600070205080204" pitchFamily="50" charset="-128"/>
                <a:cs typeface="Times New Roman" panose="02020603050405020304" pitchFamily="18" charset="0"/>
              </a:rPr>
              <a:t>気づきがあった部分</a:t>
            </a:r>
            <a:endParaRPr lang="ja-JP" altLang="ja-JP" sz="9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endParaRPr lang="en-US" altLang="ja-JP" sz="1000" kern="100" dirty="0">
              <a:effectLst/>
              <a:latin typeface="HGS行書体" panose="03000600000000000000" pitchFamily="66" charset="-128"/>
              <a:ea typeface="游明朝" panose="02020400000000000000" pitchFamily="18" charset="-128"/>
              <a:cs typeface="Times New Roman" panose="02020603050405020304" pitchFamily="18" charset="0"/>
            </a:endParaRPr>
          </a:p>
          <a:p>
            <a:pPr algn="just"/>
            <a:endParaRPr lang="en-US" altLang="ja-JP" sz="1000" kern="100" dirty="0">
              <a:latin typeface="HGS行書体" panose="03000600000000000000" pitchFamily="66" charset="-128"/>
              <a:ea typeface="游明朝" panose="02020400000000000000" pitchFamily="18" charset="-128"/>
              <a:cs typeface="Times New Roman" panose="02020603050405020304" pitchFamily="18" charset="0"/>
            </a:endParaRPr>
          </a:p>
          <a:p>
            <a:pPr algn="just"/>
            <a:r>
              <a:rPr lang="en-US" altLang="ja-JP" sz="1000" kern="100" dirty="0">
                <a:effectLst/>
                <a:latin typeface="HGS行書体" panose="03000600000000000000" pitchFamily="66" charset="-128"/>
                <a:ea typeface="游明朝" panose="02020400000000000000" pitchFamily="18" charset="-128"/>
                <a:cs typeface="Times New Roman" panose="02020603050405020304" pitchFamily="18" charset="0"/>
              </a:rPr>
              <a:t> </a:t>
            </a:r>
            <a:endParaRPr lang="ja-JP" alt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800" kern="100" dirty="0">
                <a:effectLst/>
                <a:latin typeface="HGS行書体" panose="03000600000000000000" pitchFamily="66" charset="-128"/>
                <a:ea typeface="游明朝" panose="02020400000000000000" pitchFamily="18" charset="-128"/>
                <a:cs typeface="Times New Roman" panose="02020603050405020304" pitchFamily="18" charset="0"/>
              </a:rPr>
              <a:t> </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800" kern="100" dirty="0">
                <a:effectLst/>
                <a:latin typeface="HGS行書体" panose="03000600000000000000" pitchFamily="66" charset="-128"/>
                <a:ea typeface="游明朝" panose="02020400000000000000" pitchFamily="18" charset="-128"/>
                <a:cs typeface="Times New Roman" panose="02020603050405020304" pitchFamily="18" charset="0"/>
              </a:rPr>
              <a:t> </a:t>
            </a:r>
            <a:r>
              <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rPr>
              <a:t> </a:t>
            </a:r>
            <a:endParaRPr lang="ja-JP" altLang="ja-JP" sz="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rPr>
              <a:t> </a:t>
            </a:r>
          </a:p>
          <a:p>
            <a:pPr algn="just"/>
            <a:r>
              <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rPr>
              <a:t> </a:t>
            </a:r>
            <a:endParaRPr lang="ja-JP" altLang="ja-JP" sz="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rPr>
              <a:t> </a:t>
            </a:r>
            <a:endParaRPr lang="ja-JP" altLang="ja-JP" sz="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rPr>
              <a:t> </a:t>
            </a:r>
          </a:p>
          <a:p>
            <a:pPr algn="just"/>
            <a:endParaRPr lang="en-US" altLang="ja-JP" sz="800" kern="100" dirty="0">
              <a:latin typeface="HGS行書体" panose="03000600000000000000" pitchFamily="66" charset="-128"/>
              <a:ea typeface="游明朝" panose="02020400000000000000" pitchFamily="18" charset="-128"/>
              <a:cs typeface="Times New Roman" panose="02020603050405020304" pitchFamily="18" charset="0"/>
            </a:endParaRPr>
          </a:p>
          <a:p>
            <a:pPr algn="just"/>
            <a:endPar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endParaRPr>
          </a:p>
          <a:p>
            <a:pPr algn="just"/>
            <a:endParaRPr lang="en-US" altLang="ja-JP" sz="800" kern="100" dirty="0">
              <a:latin typeface="HGS行書体" panose="03000600000000000000" pitchFamily="66" charset="-128"/>
              <a:ea typeface="游明朝" panose="02020400000000000000" pitchFamily="18" charset="-128"/>
              <a:cs typeface="Times New Roman" panose="02020603050405020304" pitchFamily="18" charset="0"/>
            </a:endParaRPr>
          </a:p>
          <a:p>
            <a:pPr algn="just"/>
            <a:endPar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endParaRPr>
          </a:p>
          <a:p>
            <a:pPr algn="just"/>
            <a:endParaRPr lang="ja-JP" altLang="ja-JP" sz="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ja-JP" sz="800" kern="100" dirty="0">
                <a:solidFill>
                  <a:srgbClr val="7030A0"/>
                </a:solidFill>
                <a:effectLst/>
                <a:latin typeface="游明朝" panose="02020400000000000000" pitchFamily="18" charset="-128"/>
                <a:ea typeface="ＭＳ Ｐゴシック" panose="020B0600070205080204" pitchFamily="50" charset="-128"/>
                <a:cs typeface="Times New Roman" panose="02020603050405020304" pitchFamily="18" charset="0"/>
              </a:rPr>
              <a:t>（レベルアップ）自分の現状や体験に照らして共感したこと、思いついて取り組んでみたくなったことなどもメモしてください。</a:t>
            </a:r>
            <a:endParaRPr lang="ja-JP" altLang="ja-JP" sz="8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19" name="テキスト ボックス 18">
            <a:extLst>
              <a:ext uri="{FF2B5EF4-FFF2-40B4-BE49-F238E27FC236}">
                <a16:creationId xmlns:a16="http://schemas.microsoft.com/office/drawing/2014/main" id="{B9700E2A-BF0B-44C2-8D95-99193EF8F60F}"/>
              </a:ext>
            </a:extLst>
          </p:cNvPr>
          <p:cNvSpPr txBox="1"/>
          <p:nvPr/>
        </p:nvSpPr>
        <p:spPr>
          <a:xfrm>
            <a:off x="6944737" y="3041698"/>
            <a:ext cx="1958898" cy="769441"/>
          </a:xfrm>
          <a:prstGeom prst="rect">
            <a:avLst/>
          </a:prstGeom>
          <a:solidFill>
            <a:schemeClr val="accent1">
              <a:lumMod val="20000"/>
              <a:lumOff val="80000"/>
            </a:schemeClr>
          </a:solidFill>
        </p:spPr>
        <p:txBody>
          <a:bodyPr wrap="square" rtlCol="0">
            <a:spAutoFit/>
          </a:bodyPr>
          <a:lstStyle/>
          <a:p>
            <a:r>
              <a:rPr kumimoji="1" lang="ja-JP" altLang="en-US" sz="1100" dirty="0">
                <a:latin typeface="HGP創英角ｺﾞｼｯｸUB" panose="020B0900000000000000" pitchFamily="50" charset="-128"/>
                <a:ea typeface="HGP創英角ｺﾞｼｯｸUB" panose="020B0900000000000000" pitchFamily="50" charset="-128"/>
              </a:rPr>
              <a:t>次回までに挑戦しようと思ったことは何ですか？まず何に着手しますか？どんな変化を期待して行動しますか？</a:t>
            </a:r>
          </a:p>
        </p:txBody>
      </p:sp>
      <p:sp>
        <p:nvSpPr>
          <p:cNvPr id="21" name="四角形: 角を丸くする 20">
            <a:extLst>
              <a:ext uri="{FF2B5EF4-FFF2-40B4-BE49-F238E27FC236}">
                <a16:creationId xmlns:a16="http://schemas.microsoft.com/office/drawing/2014/main" id="{A4641406-7469-4F25-A57F-EE5AC5A0D84E}"/>
              </a:ext>
            </a:extLst>
          </p:cNvPr>
          <p:cNvSpPr/>
          <p:nvPr/>
        </p:nvSpPr>
        <p:spPr>
          <a:xfrm>
            <a:off x="2660455" y="3551954"/>
            <a:ext cx="1958898" cy="2934799"/>
          </a:xfrm>
          <a:prstGeom prst="roundRect">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四角形: 角を丸くする 21">
            <a:extLst>
              <a:ext uri="{FF2B5EF4-FFF2-40B4-BE49-F238E27FC236}">
                <a16:creationId xmlns:a16="http://schemas.microsoft.com/office/drawing/2014/main" id="{2B3629FB-B320-40FC-9D24-D1B7E2192FD7}"/>
              </a:ext>
            </a:extLst>
          </p:cNvPr>
          <p:cNvSpPr/>
          <p:nvPr/>
        </p:nvSpPr>
        <p:spPr>
          <a:xfrm>
            <a:off x="590786" y="3583344"/>
            <a:ext cx="1958898" cy="2934799"/>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67AD2C44-0ED2-4202-BF65-09FE811F07CC}"/>
              </a:ext>
            </a:extLst>
          </p:cNvPr>
          <p:cNvSpPr txBox="1"/>
          <p:nvPr/>
        </p:nvSpPr>
        <p:spPr>
          <a:xfrm>
            <a:off x="2658642" y="3075624"/>
            <a:ext cx="1958898" cy="600164"/>
          </a:xfrm>
          <a:prstGeom prst="rect">
            <a:avLst/>
          </a:prstGeom>
          <a:solidFill>
            <a:srgbClr val="FFFF00"/>
          </a:solidFill>
        </p:spPr>
        <p:txBody>
          <a:bodyPr wrap="square" rtlCol="0">
            <a:spAutoFit/>
          </a:bodyPr>
          <a:lstStyle/>
          <a:p>
            <a:r>
              <a:rPr kumimoji="1" lang="ja-JP" altLang="en-US" sz="1100" dirty="0">
                <a:latin typeface="HGP創英角ｺﾞｼｯｸUB" panose="020B0900000000000000" pitchFamily="50" charset="-128"/>
                <a:ea typeface="HGP創英角ｺﾞｼｯｸUB" panose="020B0900000000000000" pitchFamily="50" charset="-128"/>
              </a:rPr>
              <a:t>読んできた範囲でもっとも心に残ったフレーズは何ですか？そこで感じたことは？</a:t>
            </a:r>
          </a:p>
        </p:txBody>
      </p:sp>
      <p:sp>
        <p:nvSpPr>
          <p:cNvPr id="23" name="テキスト ボックス 22">
            <a:extLst>
              <a:ext uri="{FF2B5EF4-FFF2-40B4-BE49-F238E27FC236}">
                <a16:creationId xmlns:a16="http://schemas.microsoft.com/office/drawing/2014/main" id="{F0792BF3-CAAF-4F88-A81D-E1CE0BA7D864}"/>
              </a:ext>
            </a:extLst>
          </p:cNvPr>
          <p:cNvSpPr txBox="1"/>
          <p:nvPr/>
        </p:nvSpPr>
        <p:spPr>
          <a:xfrm>
            <a:off x="582671" y="3102814"/>
            <a:ext cx="1958898" cy="600164"/>
          </a:xfrm>
          <a:prstGeom prst="rect">
            <a:avLst/>
          </a:prstGeom>
          <a:solidFill>
            <a:schemeClr val="accent2">
              <a:lumMod val="60000"/>
              <a:lumOff val="40000"/>
            </a:schemeClr>
          </a:solidFill>
        </p:spPr>
        <p:txBody>
          <a:bodyPr wrap="square" rtlCol="0">
            <a:spAutoFit/>
          </a:bodyPr>
          <a:lstStyle/>
          <a:p>
            <a:r>
              <a:rPr kumimoji="1" lang="ja-JP" altLang="en-US" sz="1100" dirty="0">
                <a:latin typeface="HGP創英角ｺﾞｼｯｸUB" panose="020B0900000000000000" pitchFamily="50" charset="-128"/>
                <a:ea typeface="HGP創英角ｺﾞｼｯｸUB" panose="020B0900000000000000" pitchFamily="50" charset="-128"/>
              </a:rPr>
              <a:t>この一月の間の、あなたの「実践」は何ですか？実践＝挑戦でもあるので失敗も含みます。</a:t>
            </a:r>
          </a:p>
        </p:txBody>
      </p:sp>
      <p:sp>
        <p:nvSpPr>
          <p:cNvPr id="24" name="テキスト ボックス 4">
            <a:extLst>
              <a:ext uri="{FF2B5EF4-FFF2-40B4-BE49-F238E27FC236}">
                <a16:creationId xmlns:a16="http://schemas.microsoft.com/office/drawing/2014/main" id="{4E015E2F-4EC3-4B0C-B87B-432D7E0378FA}"/>
              </a:ext>
            </a:extLst>
          </p:cNvPr>
          <p:cNvSpPr txBox="1"/>
          <p:nvPr/>
        </p:nvSpPr>
        <p:spPr>
          <a:xfrm>
            <a:off x="625673" y="3811139"/>
            <a:ext cx="1958898" cy="2686692"/>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endParaRPr lang="en-US" altLang="ja-JP" sz="1800" kern="100" dirty="0">
              <a:effectLst/>
              <a:latin typeface="HGS行書体" panose="03000600000000000000" pitchFamily="66" charset="-128"/>
              <a:ea typeface="游明朝" panose="02020400000000000000" pitchFamily="18" charset="-128"/>
              <a:cs typeface="Times New Roman" panose="02020603050405020304" pitchFamily="18" charset="0"/>
            </a:endParaRPr>
          </a:p>
          <a:p>
            <a:pPr algn="just"/>
            <a:r>
              <a:rPr lang="en-US" altLang="ja-JP" sz="1800" kern="100" dirty="0">
                <a:effectLst/>
                <a:latin typeface="HGS行書体" panose="03000600000000000000" pitchFamily="66" charset="-128"/>
                <a:ea typeface="游明朝" panose="02020400000000000000" pitchFamily="18" charset="-128"/>
                <a:cs typeface="Times New Roman" panose="02020603050405020304" pitchFamily="18" charset="0"/>
              </a:rPr>
              <a:t> </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800" kern="100" dirty="0">
                <a:effectLst/>
                <a:latin typeface="HGS行書体" panose="03000600000000000000" pitchFamily="66" charset="-128"/>
                <a:ea typeface="游明朝" panose="02020400000000000000" pitchFamily="18" charset="-128"/>
                <a:cs typeface="Times New Roman" panose="02020603050405020304" pitchFamily="18" charset="0"/>
              </a:rPr>
              <a:t> </a:t>
            </a:r>
            <a:r>
              <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rPr>
              <a:t> </a:t>
            </a:r>
            <a:endParaRPr lang="ja-JP" altLang="ja-JP" sz="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rPr>
              <a:t> </a:t>
            </a:r>
          </a:p>
          <a:p>
            <a:pPr algn="just"/>
            <a:r>
              <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rPr>
              <a:t> </a:t>
            </a:r>
            <a:endParaRPr lang="ja-JP" altLang="ja-JP" sz="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rPr>
              <a:t> </a:t>
            </a:r>
            <a:endParaRPr lang="ja-JP" altLang="ja-JP" sz="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rPr>
              <a:t> </a:t>
            </a:r>
          </a:p>
          <a:p>
            <a:pPr algn="just"/>
            <a:endParaRPr lang="en-US" altLang="ja-JP" sz="800" kern="100" dirty="0">
              <a:latin typeface="HGS行書体" panose="03000600000000000000" pitchFamily="66" charset="-128"/>
              <a:ea typeface="游明朝" panose="02020400000000000000" pitchFamily="18" charset="-128"/>
              <a:cs typeface="Times New Roman" panose="02020603050405020304" pitchFamily="18" charset="0"/>
            </a:endParaRPr>
          </a:p>
          <a:p>
            <a:pPr algn="just"/>
            <a:endPar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endParaRPr>
          </a:p>
          <a:p>
            <a:pPr algn="just"/>
            <a:endParaRPr lang="en-US" altLang="ja-JP" sz="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endParaRPr lang="ja-JP" altLang="ja-JP" sz="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en-US" sz="800" kern="100" dirty="0">
                <a:solidFill>
                  <a:srgbClr val="7030A0"/>
                </a:solidFill>
                <a:effectLst/>
                <a:latin typeface="游明朝" panose="02020400000000000000" pitchFamily="18" charset="-128"/>
                <a:ea typeface="ＭＳ Ｐゴシック" panose="020B0600070205080204" pitchFamily="50" charset="-128"/>
                <a:cs typeface="Times New Roman" panose="02020603050405020304" pitchFamily="18" charset="0"/>
              </a:rPr>
              <a:t>前回の</a:t>
            </a:r>
            <a:r>
              <a:rPr lang="ja-JP" altLang="en-US" sz="800" kern="100" dirty="0">
                <a:solidFill>
                  <a:srgbClr val="FF0000"/>
                </a:solidFill>
                <a:effectLst/>
                <a:latin typeface="游明朝" panose="02020400000000000000" pitchFamily="18" charset="-128"/>
                <a:ea typeface="ＭＳ Ｐゴシック" panose="020B0600070205080204" pitchFamily="50" charset="-128"/>
                <a:cs typeface="Times New Roman" panose="02020603050405020304" pitchFamily="18" charset="0"/>
              </a:rPr>
              <a:t>「時間を管理する」</a:t>
            </a:r>
            <a:r>
              <a:rPr lang="ja-JP" altLang="en-US" sz="800" kern="100" dirty="0">
                <a:solidFill>
                  <a:srgbClr val="7030A0"/>
                </a:solidFill>
                <a:effectLst/>
                <a:latin typeface="游明朝" panose="02020400000000000000" pitchFamily="18" charset="-128"/>
                <a:ea typeface="ＭＳ Ｐゴシック" panose="020B0600070205080204" pitchFamily="50" charset="-128"/>
                <a:cs typeface="Times New Roman" panose="02020603050405020304" pitchFamily="18" charset="0"/>
              </a:rPr>
              <a:t>から今回までの間に、前回の学びや気づきについて実践したことをご記入ください。大きなことはなくとも、小さな取り組みを箇条書きで拾っていってください。</a:t>
            </a:r>
            <a:endParaRPr lang="en-US" altLang="ja-JP" sz="800" kern="100" dirty="0">
              <a:solidFill>
                <a:srgbClr val="7030A0"/>
              </a:solidFill>
              <a:effectLst/>
              <a:latin typeface="游明朝" panose="02020400000000000000" pitchFamily="18" charset="-128"/>
              <a:ea typeface="ＭＳ Ｐゴシック" panose="020B0600070205080204" pitchFamily="50" charset="-128"/>
              <a:cs typeface="Times New Roman" panose="02020603050405020304" pitchFamily="18" charset="0"/>
            </a:endParaRPr>
          </a:p>
          <a:p>
            <a:pPr algn="just"/>
            <a:r>
              <a:rPr lang="ja-JP" altLang="en-US" sz="800" kern="100" dirty="0">
                <a:solidFill>
                  <a:srgbClr val="7030A0"/>
                </a:solidFill>
                <a:effectLst/>
                <a:latin typeface="游明朝" panose="02020400000000000000" pitchFamily="18" charset="-128"/>
                <a:ea typeface="ＭＳ Ｐゴシック" panose="020B0600070205080204" pitchFamily="50" charset="-128"/>
                <a:cs typeface="Times New Roman" panose="02020603050405020304" pitchFamily="18" charset="0"/>
              </a:rPr>
              <a:t>（肯定的振り返りをしてください。）</a:t>
            </a:r>
          </a:p>
        </p:txBody>
      </p:sp>
    </p:spTree>
    <p:extLst>
      <p:ext uri="{BB962C8B-B14F-4D97-AF65-F5344CB8AC3E}">
        <p14:creationId xmlns:p14="http://schemas.microsoft.com/office/powerpoint/2010/main" val="13649141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CC80C7C-6FD8-4D87-B7C3-22FF3929D4BE}"/>
              </a:ext>
            </a:extLst>
          </p:cNvPr>
          <p:cNvSpPr>
            <a:spLocks noGrp="1"/>
          </p:cNvSpPr>
          <p:nvPr>
            <p:ph type="title"/>
          </p:nvPr>
        </p:nvSpPr>
        <p:spPr>
          <a:xfrm>
            <a:off x="628650" y="365127"/>
            <a:ext cx="7886700" cy="454024"/>
          </a:xfrm>
        </p:spPr>
        <p:txBody>
          <a:bodyPr>
            <a:normAutofit/>
          </a:bodyPr>
          <a:lstStyle/>
          <a:p>
            <a:r>
              <a:rPr lang="en-US" altLang="ja-JP" sz="1800" u="sng" kern="100" dirty="0">
                <a:solidFill>
                  <a:schemeClr val="accent1">
                    <a:lumMod val="50000"/>
                  </a:schemeClr>
                </a:solidFill>
                <a:effectLst/>
                <a:latin typeface="游明朝" panose="02020400000000000000" pitchFamily="18" charset="-128"/>
                <a:ea typeface="HGP創英ﾌﾟﾚｾﾞﾝｽEB" panose="02020800000000000000" pitchFamily="18" charset="-128"/>
                <a:cs typeface="Times New Roman" panose="02020603050405020304" pitchFamily="18" charset="0"/>
              </a:rPr>
              <a:t>5⃣</a:t>
            </a:r>
            <a:r>
              <a:rPr lang="ja-JP" altLang="ja-JP" sz="1800" u="sng" dirty="0">
                <a:solidFill>
                  <a:schemeClr val="accent1">
                    <a:lumMod val="50000"/>
                  </a:schemeClr>
                </a:solidFill>
                <a:effectLst/>
                <a:ea typeface="HGP創英ﾌﾟﾚｾﾞﾝｽEB" panose="02020800000000000000" pitchFamily="18" charset="-128"/>
                <a:cs typeface="Times New Roman" panose="02020603050405020304" pitchFamily="18" charset="0"/>
              </a:rPr>
              <a:t>ポスト資本主義社会への転換　</a:t>
            </a:r>
            <a:r>
              <a:rPr lang="en-US" altLang="ja-JP" sz="1800" u="sng" dirty="0">
                <a:solidFill>
                  <a:schemeClr val="accent1">
                    <a:lumMod val="50000"/>
                  </a:schemeClr>
                </a:solidFill>
                <a:effectLst/>
                <a:ea typeface="HGP創英ﾌﾟﾚｾﾞﾝｽEB" panose="02020800000000000000" pitchFamily="18" charset="-128"/>
                <a:cs typeface="Times New Roman" panose="02020603050405020304" pitchFamily="18" charset="0"/>
              </a:rPr>
              <a:t>Part1</a:t>
            </a:r>
            <a:r>
              <a:rPr lang="ja-JP" altLang="ja-JP" sz="1800" u="sng" dirty="0">
                <a:solidFill>
                  <a:schemeClr val="accent1">
                    <a:lumMod val="50000"/>
                  </a:schemeClr>
                </a:solidFill>
                <a:effectLst/>
                <a:ea typeface="HGP創英ﾌﾟﾚｾﾞﾝｽEB" panose="02020800000000000000" pitchFamily="18" charset="-128"/>
                <a:cs typeface="Times New Roman" panose="02020603050405020304" pitchFamily="18" charset="0"/>
              </a:rPr>
              <a:t>　第１章</a:t>
            </a:r>
            <a:endParaRPr kumimoji="1" lang="ja-JP" altLang="en-US" sz="1200" dirty="0">
              <a:solidFill>
                <a:schemeClr val="accent1">
                  <a:lumMod val="50000"/>
                </a:schemeClr>
              </a:solidFill>
            </a:endParaRPr>
          </a:p>
        </p:txBody>
      </p:sp>
      <p:sp>
        <p:nvSpPr>
          <p:cNvPr id="3" name="テキスト ボックス 2">
            <a:extLst>
              <a:ext uri="{FF2B5EF4-FFF2-40B4-BE49-F238E27FC236}">
                <a16:creationId xmlns:a16="http://schemas.microsoft.com/office/drawing/2014/main" id="{48110C2C-DF09-4F45-A5B7-0B7A9A901C66}"/>
              </a:ext>
            </a:extLst>
          </p:cNvPr>
          <p:cNvSpPr txBox="1"/>
          <p:nvPr/>
        </p:nvSpPr>
        <p:spPr>
          <a:xfrm>
            <a:off x="628650" y="1571625"/>
            <a:ext cx="184731" cy="369332"/>
          </a:xfrm>
          <a:prstGeom prst="rect">
            <a:avLst/>
          </a:prstGeom>
          <a:noFill/>
        </p:spPr>
        <p:txBody>
          <a:bodyPr wrap="none" rtlCol="0">
            <a:spAutoFit/>
          </a:bodyPr>
          <a:lstStyle/>
          <a:p>
            <a:endParaRPr kumimoji="1" lang="ja-JP" altLang="en-US" dirty="0"/>
          </a:p>
        </p:txBody>
      </p:sp>
      <p:sp>
        <p:nvSpPr>
          <p:cNvPr id="6" name="Rectangle 4">
            <a:extLst>
              <a:ext uri="{FF2B5EF4-FFF2-40B4-BE49-F238E27FC236}">
                <a16:creationId xmlns:a16="http://schemas.microsoft.com/office/drawing/2014/main" id="{CCBFBA1F-DEF6-4C85-B819-20413D075593}"/>
              </a:ext>
            </a:extLst>
          </p:cNvPr>
          <p:cNvSpPr>
            <a:spLocks noChangeArrowheads="1"/>
          </p:cNvSpPr>
          <p:nvPr/>
        </p:nvSpPr>
        <p:spPr bwMode="auto">
          <a:xfrm>
            <a:off x="385762" y="817571"/>
            <a:ext cx="8372475" cy="1877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ja-JP" altLang="en-US" sz="1200" b="1" u="sng"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〇ここまでの章で学んだことを実践していますか</a:t>
            </a:r>
          </a:p>
          <a:p>
            <a:pPr algn="l"/>
            <a:r>
              <a:rPr lang="ja-JP" altLang="en-US"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　ここまでの教訓は、</a:t>
            </a:r>
            <a:r>
              <a:rPr lang="en-US" altLang="ja-JP"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a:t>
            </a:r>
            <a:r>
              <a:rPr lang="ja-JP" altLang="en-US"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プロフェッショナル“として身につけておきたい具体的な行動や習慣を示してきました。その実践に日々取り組みながら、ここからは、一人のプロとしていつも意識しておくべきこと、知っておかなければならない基準や考え方と姿勢を身につける内容となっています。</a:t>
            </a:r>
          </a:p>
          <a:p>
            <a:pPr algn="l"/>
            <a:r>
              <a:rPr lang="ja-JP" altLang="en-US" sz="1200" b="1" u="sng"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〇社会生態学の領域</a:t>
            </a:r>
          </a:p>
          <a:p>
            <a:pPr algn="l"/>
            <a:r>
              <a:rPr lang="ja-JP" altLang="en-US"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　この章を読み始めるとすぐ、驚かれる方も多いと思います。「歴史の話？」「急に歯ごたえがありすぎるけど？」と。内容としては、</a:t>
            </a:r>
            <a:r>
              <a:rPr lang="en-US" altLang="ja-JP"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a:t>
            </a:r>
            <a:r>
              <a:rPr lang="ja-JP" altLang="en-US"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マネジメント</a:t>
            </a:r>
            <a:r>
              <a:rPr lang="en-US" altLang="ja-JP"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a:t>
            </a:r>
            <a:r>
              <a:rPr lang="ja-JP" altLang="en-US"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の領域のではなく、</a:t>
            </a:r>
            <a:r>
              <a:rPr lang="en-US" altLang="ja-JP"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a:t>
            </a:r>
            <a:r>
              <a:rPr lang="ja-JP" altLang="en-US"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社会生態学</a:t>
            </a:r>
            <a:r>
              <a:rPr lang="en-US" altLang="ja-JP"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a:t>
            </a:r>
            <a:r>
              <a:rPr lang="ja-JP" altLang="en-US"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と呼ばれる領域のお話だからです。しかし、この社会という視点こそ、実はドラッカー教授の大本の研究領域です。この本の「はじめに」のｖ頁にも記載されている</a:t>
            </a:r>
            <a:r>
              <a:rPr lang="en-US" altLang="ja-JP" sz="1000" kern="100" dirty="0">
                <a:solidFill>
                  <a:schemeClr val="accent2"/>
                </a:solidFill>
                <a:effectLst/>
                <a:latin typeface="BIZ UDP明朝 Medium" panose="02020500000000000000" pitchFamily="18" charset="-128"/>
                <a:ea typeface="BIZ UDP明朝 Medium" panose="02020500000000000000" pitchFamily="18" charset="-128"/>
                <a:cs typeface="Times New Roman" panose="02020603050405020304" pitchFamily="18" charset="0"/>
              </a:rPr>
              <a:t>『</a:t>
            </a:r>
            <a:r>
              <a:rPr lang="ja-JP" altLang="en-US" sz="1000" kern="100" dirty="0">
                <a:solidFill>
                  <a:schemeClr val="accent2"/>
                </a:solidFill>
                <a:effectLst/>
                <a:latin typeface="BIZ UDP明朝 Medium" panose="02020500000000000000" pitchFamily="18" charset="-128"/>
                <a:ea typeface="BIZ UDP明朝 Medium" panose="02020500000000000000" pitchFamily="18" charset="-128"/>
                <a:cs typeface="Times New Roman" panose="02020603050405020304" pitchFamily="18" charset="0"/>
              </a:rPr>
              <a:t>肉体労働者から知識労働者への重心の移動</a:t>
            </a:r>
            <a:r>
              <a:rPr lang="en-US" altLang="ja-JP" sz="1000" kern="100" dirty="0">
                <a:solidFill>
                  <a:schemeClr val="accent2"/>
                </a:solidFill>
                <a:effectLst/>
                <a:latin typeface="BIZ UDP明朝 Medium" panose="02020500000000000000" pitchFamily="18" charset="-128"/>
                <a:ea typeface="BIZ UDP明朝 Medium" panose="02020500000000000000" pitchFamily="18" charset="-128"/>
                <a:cs typeface="Times New Roman" panose="02020603050405020304" pitchFamily="18" charset="0"/>
              </a:rPr>
              <a:t>』</a:t>
            </a:r>
            <a:r>
              <a:rPr lang="ja-JP" altLang="en-US"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が、どのような経緯で始まり、どこに向かうのか。ドラッカー教授の視点を学び、これからの社会や働く環境の変化を知覚するトレーニングをしましょう。</a:t>
            </a:r>
          </a:p>
          <a:p>
            <a:pPr algn="l"/>
            <a:r>
              <a:rPr lang="ja-JP" altLang="en-US" sz="1200" b="1" u="sng"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〇</a:t>
            </a:r>
            <a:r>
              <a:rPr lang="en-US" altLang="ja-JP" sz="1200" b="1" u="sng"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a:t>
            </a:r>
            <a:r>
              <a:rPr lang="ja-JP" altLang="en-US" sz="1200" b="1" u="sng"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 ヴェルディの教訓 ～ </a:t>
            </a:r>
            <a:r>
              <a:rPr lang="ja-JP" altLang="en-US" sz="1200" b="1" u="sng" kern="100" dirty="0">
                <a:solidFill>
                  <a:schemeClr val="accent2"/>
                </a:solidFill>
                <a:effectLst/>
                <a:latin typeface="BIZ UDP明朝 Medium" panose="02020500000000000000" pitchFamily="18" charset="-128"/>
                <a:ea typeface="BIZ UDP明朝 Medium" panose="02020500000000000000" pitchFamily="18" charset="-128"/>
                <a:cs typeface="Times New Roman" panose="02020603050405020304" pitchFamily="18" charset="0"/>
              </a:rPr>
              <a:t>目標とビジョンをもって行動する</a:t>
            </a:r>
            <a:r>
              <a:rPr lang="ja-JP" altLang="en-US" sz="1200" b="1" u="sng"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 </a:t>
            </a:r>
            <a:r>
              <a:rPr lang="en-US" altLang="ja-JP" sz="1200" b="1" u="sng"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a:t>
            </a:r>
            <a:r>
              <a:rPr lang="ja-JP" altLang="en-US" sz="1200" b="1" u="sng"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を進化させる</a:t>
            </a:r>
          </a:p>
          <a:p>
            <a:pPr algn="l"/>
            <a:r>
              <a:rPr lang="ja-JP" altLang="en-US"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　「いつまでも諦めずに、目標とビジョンをもって自分の道を歩き続けよう、失敗し続けるに違いなくとも完全を求めていこうと決心した。（</a:t>
            </a:r>
            <a:r>
              <a:rPr lang="en-US" altLang="ja-JP"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P.99</a:t>
            </a:r>
            <a:r>
              <a:rPr lang="ja-JP" altLang="en-US" sz="1000" kern="100" dirty="0">
                <a:effectLst/>
                <a:latin typeface="BIZ UDP明朝 Medium" panose="02020500000000000000" pitchFamily="18" charset="-128"/>
                <a:ea typeface="BIZ UDP明朝 Medium" panose="02020500000000000000" pitchFamily="18" charset="-128"/>
                <a:cs typeface="Times New Roman" panose="02020603050405020304" pitchFamily="18" charset="0"/>
              </a:rPr>
              <a:t>）」という記述を実践に移すには、一度、視座を高めて社会全体を見る必要があります。現状の延長線上にはない、高い目標とビジョンを持つ準備をしましょう。</a:t>
            </a:r>
          </a:p>
        </p:txBody>
      </p:sp>
      <p:sp>
        <p:nvSpPr>
          <p:cNvPr id="7" name="テキスト ボックス 6">
            <a:extLst>
              <a:ext uri="{FF2B5EF4-FFF2-40B4-BE49-F238E27FC236}">
                <a16:creationId xmlns:a16="http://schemas.microsoft.com/office/drawing/2014/main" id="{BC7FDE33-D180-425F-BA71-7F4BE7AEC6EA}"/>
              </a:ext>
            </a:extLst>
          </p:cNvPr>
          <p:cNvSpPr txBox="1"/>
          <p:nvPr/>
        </p:nvSpPr>
        <p:spPr>
          <a:xfrm>
            <a:off x="5261564" y="125513"/>
            <a:ext cx="3876382" cy="307777"/>
          </a:xfrm>
          <a:prstGeom prst="rect">
            <a:avLst/>
          </a:prstGeom>
          <a:noFill/>
        </p:spPr>
        <p:txBody>
          <a:bodyPr wrap="none" rtlCol="0">
            <a:spAutoFit/>
          </a:bodyPr>
          <a:lstStyle/>
          <a:p>
            <a:r>
              <a:rPr lang="ja-JP" altLang="ja-JP" sz="1400" kern="100" dirty="0">
                <a:solidFill>
                  <a:srgbClr val="ED7D31"/>
                </a:solidFill>
                <a:effectLst/>
                <a:latin typeface="游明朝" panose="02020400000000000000" pitchFamily="18" charset="-128"/>
                <a:ea typeface="BIZ UDP明朝 Medium" panose="02020500000000000000" pitchFamily="18" charset="-128"/>
                <a:cs typeface="Times New Roman" panose="02020603050405020304" pitchFamily="18" charset="0"/>
              </a:rPr>
              <a:t>＊＊ </a:t>
            </a:r>
            <a:r>
              <a:rPr lang="ja-JP" altLang="ja-JP" sz="1400" kern="100" dirty="0">
                <a:solidFill>
                  <a:srgbClr val="ED7D31"/>
                </a:solidFill>
                <a:effectLst/>
                <a:latin typeface="游明朝" panose="02020400000000000000" pitchFamily="18" charset="-128"/>
                <a:ea typeface="HGP創英角ｺﾞｼｯｸUB" panose="020B0900000000000000" pitchFamily="50" charset="-128"/>
                <a:cs typeface="Times New Roman" panose="02020603050405020304" pitchFamily="18" charset="0"/>
              </a:rPr>
              <a:t>読書会参加日（</a:t>
            </a:r>
            <a:r>
              <a:rPr lang="ja-JP" altLang="en-US" sz="1400" kern="100" dirty="0">
                <a:solidFill>
                  <a:srgbClr val="ED7D31"/>
                </a:solidFill>
                <a:latin typeface="HGS行書体" panose="03000600000000000000" pitchFamily="66" charset="-128"/>
                <a:ea typeface="游明朝" panose="02020400000000000000" pitchFamily="18" charset="-128"/>
                <a:cs typeface="Times New Roman" panose="02020603050405020304" pitchFamily="18" charset="0"/>
              </a:rPr>
              <a:t>　　　</a:t>
            </a:r>
            <a:r>
              <a:rPr lang="ja-JP" altLang="ja-JP" sz="1400" kern="100" dirty="0">
                <a:solidFill>
                  <a:srgbClr val="ED7D31"/>
                </a:solidFill>
                <a:effectLst/>
                <a:latin typeface="游明朝" panose="02020400000000000000" pitchFamily="18" charset="-128"/>
                <a:ea typeface="HGP創英角ｺﾞｼｯｸUB" panose="020B0900000000000000" pitchFamily="50" charset="-128"/>
                <a:cs typeface="Times New Roman" panose="02020603050405020304" pitchFamily="18" charset="0"/>
              </a:rPr>
              <a:t>年</a:t>
            </a:r>
            <a:r>
              <a:rPr lang="ja-JP" altLang="en-US" sz="1400" kern="100" dirty="0">
                <a:solidFill>
                  <a:srgbClr val="ED7D31"/>
                </a:solidFill>
                <a:effectLst/>
                <a:latin typeface="游明朝" panose="02020400000000000000" pitchFamily="18" charset="-128"/>
                <a:ea typeface="HGP創英角ｺﾞｼｯｸUB" panose="020B0900000000000000" pitchFamily="50" charset="-128"/>
                <a:cs typeface="Times New Roman" panose="02020603050405020304" pitchFamily="18" charset="0"/>
              </a:rPr>
              <a:t>　　</a:t>
            </a:r>
            <a:r>
              <a:rPr lang="ja-JP" altLang="ja-JP" sz="1400" kern="100" dirty="0">
                <a:solidFill>
                  <a:srgbClr val="ED7D31"/>
                </a:solidFill>
                <a:effectLst/>
                <a:latin typeface="游明朝" panose="02020400000000000000" pitchFamily="18" charset="-128"/>
                <a:ea typeface="HGP創英角ｺﾞｼｯｸUB" panose="020B0900000000000000" pitchFamily="50" charset="-128"/>
                <a:cs typeface="Times New Roman" panose="02020603050405020304" pitchFamily="18" charset="0"/>
              </a:rPr>
              <a:t>月</a:t>
            </a:r>
            <a:r>
              <a:rPr lang="ja-JP" altLang="en-US" sz="1400" kern="100" dirty="0">
                <a:solidFill>
                  <a:srgbClr val="ED7D31"/>
                </a:solidFill>
                <a:effectLst/>
                <a:latin typeface="游明朝" panose="02020400000000000000" pitchFamily="18" charset="-128"/>
                <a:ea typeface="HGP創英角ｺﾞｼｯｸUB" panose="020B0900000000000000" pitchFamily="50" charset="-128"/>
                <a:cs typeface="Times New Roman" panose="02020603050405020304" pitchFamily="18" charset="0"/>
              </a:rPr>
              <a:t>　　</a:t>
            </a:r>
            <a:r>
              <a:rPr lang="ja-JP" altLang="ja-JP" sz="1400" kern="100" dirty="0">
                <a:solidFill>
                  <a:srgbClr val="ED7D31"/>
                </a:solidFill>
                <a:effectLst/>
                <a:latin typeface="游明朝" panose="02020400000000000000" pitchFamily="18" charset="-128"/>
                <a:ea typeface="HGP創英角ｺﾞｼｯｸUB" panose="020B0900000000000000" pitchFamily="50" charset="-128"/>
                <a:cs typeface="Times New Roman" panose="02020603050405020304" pitchFamily="18" charset="0"/>
              </a:rPr>
              <a:t>日）　</a:t>
            </a:r>
            <a:r>
              <a:rPr lang="ja-JP" altLang="ja-JP" sz="1400" kern="100" dirty="0">
                <a:solidFill>
                  <a:srgbClr val="ED7D31"/>
                </a:solidFill>
                <a:effectLst/>
                <a:latin typeface="游明朝" panose="02020400000000000000" pitchFamily="18" charset="-128"/>
                <a:ea typeface="BIZ UDP明朝 Medium" panose="02020500000000000000" pitchFamily="18" charset="-128"/>
                <a:cs typeface="Times New Roman" panose="02020603050405020304" pitchFamily="18" charset="0"/>
              </a:rPr>
              <a:t>＊＊</a:t>
            </a:r>
            <a:endPar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11" name="テキスト ボックス 10">
            <a:extLst>
              <a:ext uri="{FF2B5EF4-FFF2-40B4-BE49-F238E27FC236}">
                <a16:creationId xmlns:a16="http://schemas.microsoft.com/office/drawing/2014/main" id="{8B2DA0D0-A37D-4B94-B571-FA7BCAE3D8FD}"/>
              </a:ext>
            </a:extLst>
          </p:cNvPr>
          <p:cNvSpPr txBox="1"/>
          <p:nvPr/>
        </p:nvSpPr>
        <p:spPr>
          <a:xfrm>
            <a:off x="1982789" y="2709959"/>
            <a:ext cx="2635658" cy="369332"/>
          </a:xfrm>
          <a:prstGeom prst="rect">
            <a:avLst/>
          </a:prstGeom>
          <a:noFill/>
        </p:spPr>
        <p:txBody>
          <a:bodyPr wrap="none" rtlCol="0">
            <a:spAutoFit/>
          </a:bodyPr>
          <a:lstStyle/>
          <a:p>
            <a:r>
              <a:rPr lang="ja-JP" altLang="ja-JP" sz="1800" b="1" dirty="0">
                <a:solidFill>
                  <a:schemeClr val="accent2"/>
                </a:solidFill>
                <a:effectLst/>
                <a:ea typeface="HGP創英角ｺﾞｼｯｸUB" panose="020B0900000000000000" pitchFamily="50" charset="-128"/>
                <a:cs typeface="Times New Roman" panose="02020603050405020304" pitchFamily="18" charset="0"/>
              </a:rPr>
              <a:t>〇読書会に参加する前に</a:t>
            </a:r>
            <a:endParaRPr kumimoji="1" lang="ja-JP" altLang="en-US" dirty="0">
              <a:solidFill>
                <a:schemeClr val="accent2"/>
              </a:solidFill>
            </a:endParaRPr>
          </a:p>
        </p:txBody>
      </p:sp>
      <p:sp>
        <p:nvSpPr>
          <p:cNvPr id="12" name="四角形: 角を丸くする 11">
            <a:extLst>
              <a:ext uri="{FF2B5EF4-FFF2-40B4-BE49-F238E27FC236}">
                <a16:creationId xmlns:a16="http://schemas.microsoft.com/office/drawing/2014/main" id="{CEFE2B1B-FB61-4870-BB2E-CF670A1FB4B2}"/>
              </a:ext>
            </a:extLst>
          </p:cNvPr>
          <p:cNvSpPr/>
          <p:nvPr/>
        </p:nvSpPr>
        <p:spPr>
          <a:xfrm>
            <a:off x="4916066" y="3583345"/>
            <a:ext cx="1958897" cy="2934799"/>
          </a:xfrm>
          <a:prstGeom prst="round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a:extLst>
              <a:ext uri="{FF2B5EF4-FFF2-40B4-BE49-F238E27FC236}">
                <a16:creationId xmlns:a16="http://schemas.microsoft.com/office/drawing/2014/main" id="{40C0DCD6-2D47-4B7E-807B-0DC228257958}"/>
              </a:ext>
            </a:extLst>
          </p:cNvPr>
          <p:cNvSpPr txBox="1"/>
          <p:nvPr/>
        </p:nvSpPr>
        <p:spPr>
          <a:xfrm>
            <a:off x="4617540" y="2706292"/>
            <a:ext cx="2457724" cy="369332"/>
          </a:xfrm>
          <a:prstGeom prst="rect">
            <a:avLst/>
          </a:prstGeom>
          <a:noFill/>
        </p:spPr>
        <p:txBody>
          <a:bodyPr wrap="none" rtlCol="0">
            <a:spAutoFit/>
          </a:bodyPr>
          <a:lstStyle/>
          <a:p>
            <a:r>
              <a:rPr lang="ja-JP" altLang="ja-JP" sz="1800" kern="100" dirty="0">
                <a:effectLst/>
                <a:latin typeface="游明朝" panose="02020400000000000000" pitchFamily="18" charset="-128"/>
                <a:ea typeface="HGP創英角ｺﾞｼｯｸUB" panose="020B0900000000000000" pitchFamily="50" charset="-128"/>
                <a:cs typeface="Times New Roman" panose="02020603050405020304" pitchFamily="18" charset="0"/>
              </a:rPr>
              <a:t>■読書会参加の最後に</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14" name="テキスト ボックス 13">
            <a:extLst>
              <a:ext uri="{FF2B5EF4-FFF2-40B4-BE49-F238E27FC236}">
                <a16:creationId xmlns:a16="http://schemas.microsoft.com/office/drawing/2014/main" id="{034EBBB6-39DF-4892-ABF2-C73D783471FB}"/>
              </a:ext>
            </a:extLst>
          </p:cNvPr>
          <p:cNvSpPr txBox="1"/>
          <p:nvPr/>
        </p:nvSpPr>
        <p:spPr>
          <a:xfrm>
            <a:off x="4866953" y="3075844"/>
            <a:ext cx="1958898" cy="600164"/>
          </a:xfrm>
          <a:prstGeom prst="rect">
            <a:avLst/>
          </a:prstGeom>
          <a:solidFill>
            <a:schemeClr val="accent6">
              <a:lumMod val="40000"/>
              <a:lumOff val="60000"/>
            </a:schemeClr>
          </a:solidFill>
        </p:spPr>
        <p:txBody>
          <a:bodyPr wrap="square" rtlCol="0">
            <a:spAutoFit/>
          </a:bodyPr>
          <a:lstStyle/>
          <a:p>
            <a:r>
              <a:rPr kumimoji="1" lang="ja-JP" altLang="en-US" sz="1100" dirty="0">
                <a:latin typeface="HGP創英角ｺﾞｼｯｸUB" panose="020B0900000000000000" pitchFamily="50" charset="-128"/>
                <a:ea typeface="HGP創英角ｺﾞｼｯｸUB" panose="020B0900000000000000" pitchFamily="50" charset="-128"/>
              </a:rPr>
              <a:t>他の人の発言も含めて、気に入った、あるいは気になったワンフレーズは何ですか？</a:t>
            </a:r>
          </a:p>
        </p:txBody>
      </p:sp>
      <p:sp>
        <p:nvSpPr>
          <p:cNvPr id="15" name="テキスト ボックス 5">
            <a:extLst>
              <a:ext uri="{FF2B5EF4-FFF2-40B4-BE49-F238E27FC236}">
                <a16:creationId xmlns:a16="http://schemas.microsoft.com/office/drawing/2014/main" id="{A21B5B6B-7D56-4B6F-A22D-6F8471091CF9}"/>
              </a:ext>
            </a:extLst>
          </p:cNvPr>
          <p:cNvSpPr txBox="1"/>
          <p:nvPr/>
        </p:nvSpPr>
        <p:spPr>
          <a:xfrm>
            <a:off x="4933959" y="3784832"/>
            <a:ext cx="1958897" cy="2577868"/>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1100" kern="100" dirty="0">
              <a:solidFill>
                <a:sysClr val="windowText" lastClr="000000"/>
              </a:solidFill>
              <a:latin typeface="游明朝" panose="02020400000000000000" pitchFamily="18" charset="-128"/>
              <a:ea typeface="HGS行書体" panose="03000600000000000000" pitchFamily="66"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en-US" altLang="ja-JP" sz="1100" b="0" i="0" u="none" strike="noStrike" kern="100" cap="none" spc="0" normalizeH="0" baseline="0" noProof="0" dirty="0">
              <a:ln>
                <a:noFill/>
              </a:ln>
              <a:solidFill>
                <a:sysClr val="windowText" lastClr="000000"/>
              </a:solidFill>
              <a:effectLst/>
              <a:uLnTx/>
              <a:uFillTx/>
              <a:latin typeface="游明朝" panose="02020400000000000000" pitchFamily="18" charset="-128"/>
              <a:ea typeface="HGS行書体" panose="03000600000000000000" pitchFamily="66"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1100" kern="100" dirty="0">
              <a:solidFill>
                <a:sysClr val="windowText" lastClr="000000"/>
              </a:solidFill>
              <a:latin typeface="游明朝" panose="02020400000000000000" pitchFamily="18" charset="-128"/>
              <a:ea typeface="HGS行書体" panose="03000600000000000000" pitchFamily="66"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en-US" altLang="ja-JP" sz="1100" b="0" i="0" u="none" strike="noStrike" kern="100" cap="none" spc="0" normalizeH="0" baseline="0" noProof="0" dirty="0">
              <a:ln>
                <a:noFill/>
              </a:ln>
              <a:solidFill>
                <a:sysClr val="windowText" lastClr="000000"/>
              </a:solidFill>
              <a:effectLst/>
              <a:uLnTx/>
              <a:uFillTx/>
              <a:latin typeface="游明朝" panose="02020400000000000000" pitchFamily="18" charset="-128"/>
              <a:ea typeface="HGS行書体" panose="03000600000000000000" pitchFamily="66"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1100" kern="100" dirty="0">
              <a:solidFill>
                <a:sysClr val="windowText" lastClr="000000"/>
              </a:solidFill>
              <a:latin typeface="游明朝" panose="02020400000000000000" pitchFamily="18" charset="-128"/>
              <a:ea typeface="HGS行書体" panose="03000600000000000000" pitchFamily="66"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en-US" altLang="ja-JP" sz="1100" b="0" i="0" u="none" strike="noStrike" kern="100" cap="none" spc="0" normalizeH="0" baseline="0" noProof="0" dirty="0">
              <a:ln>
                <a:noFill/>
              </a:ln>
              <a:solidFill>
                <a:sysClr val="windowText" lastClr="000000"/>
              </a:solidFill>
              <a:effectLst/>
              <a:uLnTx/>
              <a:uFillTx/>
              <a:latin typeface="游明朝" panose="02020400000000000000" pitchFamily="18" charset="-128"/>
              <a:ea typeface="HGS行書体" panose="03000600000000000000" pitchFamily="66"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1100" kern="100" dirty="0">
              <a:solidFill>
                <a:sysClr val="windowText" lastClr="000000"/>
              </a:solidFill>
              <a:latin typeface="游明朝" panose="02020400000000000000" pitchFamily="18" charset="-128"/>
              <a:ea typeface="HGS行書体" panose="03000600000000000000" pitchFamily="66"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en-US" altLang="ja-JP" sz="1050" b="0" i="0" u="none" strike="noStrike" kern="100" cap="none" spc="0" normalizeH="0" baseline="0" noProof="0" dirty="0">
              <a:ln>
                <a:noFill/>
              </a:ln>
              <a:solidFill>
                <a:sysClr val="windowText" lastClr="000000"/>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1050" kern="100" dirty="0">
              <a:solidFill>
                <a:sysClr val="windowText" lastClr="000000"/>
              </a:solidFill>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en-US" altLang="ja-JP" sz="1050" b="0" i="0" u="none" strike="noStrike" kern="100" cap="none" spc="0" normalizeH="0" baseline="0" noProof="0" dirty="0">
              <a:ln>
                <a:noFill/>
              </a:ln>
              <a:solidFill>
                <a:sysClr val="windowText" lastClr="000000"/>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en-US" altLang="ja-JP" sz="1050" b="0" i="0" u="none" strike="noStrike" kern="100" cap="none" spc="0" normalizeH="0" baseline="0" noProof="0" dirty="0">
              <a:ln>
                <a:noFill/>
              </a:ln>
              <a:solidFill>
                <a:sysClr val="windowText" lastClr="000000"/>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ja-JP" altLang="en-US" sz="1050" b="0" i="0" u="none" strike="noStrike" kern="100" cap="none" spc="0" normalizeH="0" baseline="0" noProof="0" dirty="0">
              <a:ln>
                <a:noFill/>
              </a:ln>
              <a:solidFill>
                <a:sysClr val="windowText" lastClr="000000"/>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r>
              <a:rPr kumimoji="0" lang="ja-JP" altLang="en-US" sz="800" b="0" i="0" u="none" strike="noStrike" kern="100" cap="none" spc="0" normalizeH="0" baseline="0" noProof="0" dirty="0">
                <a:ln>
                  <a:noFill/>
                </a:ln>
                <a:solidFill>
                  <a:srgbClr val="7030A0"/>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（レベルアップ）読書会の中での記憶をたどることで、より一層記憶の力を高めることができます。何が記憶に残ったかを思い出すことで、今日の読書会全体を俯瞰してみましょう！</a:t>
            </a:r>
            <a:endParaRPr kumimoji="0" lang="ja-JP" altLang="en-US" sz="1050" b="0" i="0" u="none" strike="noStrike" kern="100" cap="none" spc="0" normalizeH="0" baseline="0" noProof="0" dirty="0">
              <a:ln>
                <a:noFill/>
              </a:ln>
              <a:solidFill>
                <a:sysClr val="windowText" lastClr="000000"/>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p:txBody>
      </p:sp>
      <p:sp>
        <p:nvSpPr>
          <p:cNvPr id="16" name="四角形: 角を丸くする 15">
            <a:extLst>
              <a:ext uri="{FF2B5EF4-FFF2-40B4-BE49-F238E27FC236}">
                <a16:creationId xmlns:a16="http://schemas.microsoft.com/office/drawing/2014/main" id="{D2EFB599-558B-4DEA-92D9-E56510B7D5D8}"/>
              </a:ext>
            </a:extLst>
          </p:cNvPr>
          <p:cNvSpPr/>
          <p:nvPr/>
        </p:nvSpPr>
        <p:spPr>
          <a:xfrm>
            <a:off x="6944737" y="3558073"/>
            <a:ext cx="1958897" cy="2934799"/>
          </a:xfrm>
          <a:prstGeom prst="round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8">
            <a:extLst>
              <a:ext uri="{FF2B5EF4-FFF2-40B4-BE49-F238E27FC236}">
                <a16:creationId xmlns:a16="http://schemas.microsoft.com/office/drawing/2014/main" id="{419159F1-F582-47D3-AFD9-6E3EF59D48BD}"/>
              </a:ext>
            </a:extLst>
          </p:cNvPr>
          <p:cNvSpPr txBox="1"/>
          <p:nvPr/>
        </p:nvSpPr>
        <p:spPr>
          <a:xfrm>
            <a:off x="7040317" y="3761811"/>
            <a:ext cx="1730111" cy="262391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ffectLst/>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ffectLst/>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ffectLst/>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ffectLst/>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ffectLst/>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ffectLst/>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ffectLst/>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altLang="ja-JP" sz="800" dirty="0">
              <a:solidFill>
                <a:srgbClr val="7030A0"/>
              </a:solidFill>
              <a:effectLst/>
              <a:ea typeface="ＭＳ Ｐゴシック" panose="020B0600070205080204" pitchFamily="50" charset="-128"/>
              <a:cs typeface="Times New Roman" panose="02020603050405020304" pitchFamily="18" charset="0"/>
            </a:endParaRPr>
          </a:p>
          <a:p>
            <a:pPr marL="0" marR="0" lvl="0" indent="0" algn="just" defTabSz="914400" eaLnBrk="1" fontAlgn="auto" latinLnBrk="0" hangingPunct="1">
              <a:lnSpc>
                <a:spcPct val="100000"/>
              </a:lnSpc>
              <a:spcBef>
                <a:spcPts val="0"/>
              </a:spcBef>
              <a:spcAft>
                <a:spcPts val="0"/>
              </a:spcAft>
              <a:buClrTx/>
              <a:buSzTx/>
              <a:buFontTx/>
              <a:buNone/>
              <a:tabLst/>
              <a:defRPr/>
            </a:pPr>
            <a:r>
              <a:rPr lang="ja-JP" altLang="en-US" sz="800" dirty="0">
                <a:solidFill>
                  <a:srgbClr val="7030A0"/>
                </a:solidFill>
                <a:effectLst/>
                <a:ea typeface="ＭＳ Ｐゴシック" panose="020B0600070205080204" pitchFamily="50" charset="-128"/>
                <a:cs typeface="Times New Roman" panose="02020603050405020304" pitchFamily="18" charset="0"/>
              </a:rPr>
              <a:t>（レベルアップ）このコースの折り返し地点です。ここまでの前半</a:t>
            </a:r>
            <a:r>
              <a:rPr lang="en-US" altLang="ja-JP" sz="800" dirty="0">
                <a:solidFill>
                  <a:srgbClr val="7030A0"/>
                </a:solidFill>
                <a:effectLst/>
                <a:ea typeface="ＭＳ Ｐゴシック" panose="020B0600070205080204" pitchFamily="50" charset="-128"/>
                <a:cs typeface="Times New Roman" panose="02020603050405020304" pitchFamily="18" charset="0"/>
              </a:rPr>
              <a:t>5</a:t>
            </a:r>
            <a:r>
              <a:rPr lang="ja-JP" altLang="en-US" sz="800" dirty="0">
                <a:solidFill>
                  <a:srgbClr val="7030A0"/>
                </a:solidFill>
                <a:effectLst/>
                <a:ea typeface="ＭＳ Ｐゴシック" panose="020B0600070205080204" pitchFamily="50" charset="-128"/>
                <a:cs typeface="Times New Roman" panose="02020603050405020304" pitchFamily="18" charset="0"/>
              </a:rPr>
              <a:t>回で、実行できたこと、できなかったことを振り返ってから、改めて挑戦する内容を書き留めておきましょう。</a:t>
            </a:r>
            <a:endParaRPr kumimoji="0" lang="ja-JP" altLang="en-US" sz="800" b="0" i="0" u="none" strike="noStrike" kern="100" cap="none" spc="0" normalizeH="0" baseline="0" noProof="0" dirty="0">
              <a:ln>
                <a:noFill/>
              </a:ln>
              <a:solidFill>
                <a:sysClr val="windowText" lastClr="000000"/>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p:txBody>
      </p:sp>
      <p:sp>
        <p:nvSpPr>
          <p:cNvPr id="18" name="テキスト ボックス 4">
            <a:extLst>
              <a:ext uri="{FF2B5EF4-FFF2-40B4-BE49-F238E27FC236}">
                <a16:creationId xmlns:a16="http://schemas.microsoft.com/office/drawing/2014/main" id="{7284E866-8700-4346-90E0-40DDCDCFAC56}"/>
              </a:ext>
            </a:extLst>
          </p:cNvPr>
          <p:cNvSpPr txBox="1"/>
          <p:nvPr/>
        </p:nvSpPr>
        <p:spPr>
          <a:xfrm>
            <a:off x="2690923" y="3730420"/>
            <a:ext cx="1958898" cy="2686692"/>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r>
              <a:rPr lang="ja-JP" altLang="ja-JP" sz="900" kern="100" dirty="0">
                <a:solidFill>
                  <a:srgbClr val="ED7D31"/>
                </a:solidFill>
                <a:effectLst/>
                <a:latin typeface="游明朝" panose="02020400000000000000" pitchFamily="18" charset="-128"/>
                <a:ea typeface="ＭＳ Ｐゴシック" panose="020B0600070205080204" pitchFamily="50" charset="-128"/>
                <a:cs typeface="Times New Roman" panose="02020603050405020304" pitchFamily="18" charset="0"/>
              </a:rPr>
              <a:t>共感した部分</a:t>
            </a:r>
            <a:r>
              <a:rPr lang="en-US" altLang="ja-JP" sz="900" kern="100" dirty="0">
                <a:solidFill>
                  <a:srgbClr val="ED7D31"/>
                </a:solidFill>
                <a:effectLst/>
                <a:latin typeface="游明朝" panose="02020400000000000000" pitchFamily="18" charset="-128"/>
                <a:ea typeface="ＭＳ Ｐゴシック" panose="020B0600070205080204" pitchFamily="50" charset="-128"/>
                <a:cs typeface="Times New Roman" panose="02020603050405020304" pitchFamily="18" charset="0"/>
              </a:rPr>
              <a:t>/</a:t>
            </a:r>
            <a:r>
              <a:rPr lang="ja-JP" altLang="ja-JP" sz="900" kern="100" dirty="0">
                <a:solidFill>
                  <a:srgbClr val="ED7D31"/>
                </a:solidFill>
                <a:effectLst/>
                <a:latin typeface="游明朝" panose="02020400000000000000" pitchFamily="18" charset="-128"/>
                <a:ea typeface="ＭＳ Ｐゴシック" panose="020B0600070205080204" pitchFamily="50" charset="-128"/>
                <a:cs typeface="Times New Roman" panose="02020603050405020304" pitchFamily="18" charset="0"/>
              </a:rPr>
              <a:t>気づきがあった部分</a:t>
            </a:r>
            <a:endParaRPr lang="en-US" altLang="ja-JP" sz="900" kern="100" dirty="0">
              <a:solidFill>
                <a:srgbClr val="ED7D31"/>
              </a:solidFill>
              <a:effectLst/>
              <a:latin typeface="游明朝" panose="02020400000000000000" pitchFamily="18" charset="-128"/>
              <a:ea typeface="ＭＳ Ｐゴシック" panose="020B0600070205080204" pitchFamily="50" charset="-128"/>
              <a:cs typeface="Times New Roman" panose="02020603050405020304" pitchFamily="18" charset="0"/>
            </a:endParaRPr>
          </a:p>
          <a:p>
            <a:pPr algn="just"/>
            <a:endParaRPr lang="en-US" altLang="ja-JP" sz="900" kern="100" dirty="0">
              <a:solidFill>
                <a:srgbClr val="ED7D31"/>
              </a:solidFill>
              <a:latin typeface="游明朝" panose="02020400000000000000" pitchFamily="18" charset="-128"/>
              <a:ea typeface="ＭＳ Ｐゴシック" panose="020B0600070205080204" pitchFamily="50" charset="-128"/>
              <a:cs typeface="Times New Roman" panose="02020603050405020304" pitchFamily="18" charset="0"/>
            </a:endParaRPr>
          </a:p>
          <a:p>
            <a:pPr algn="just"/>
            <a:endParaRPr lang="ja-JP" altLang="ja-JP" sz="9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000" kern="100" dirty="0">
                <a:effectLst/>
                <a:latin typeface="HGS行書体" panose="03000600000000000000" pitchFamily="66" charset="-128"/>
                <a:ea typeface="游明朝" panose="02020400000000000000" pitchFamily="18" charset="-128"/>
                <a:cs typeface="Times New Roman" panose="02020603050405020304" pitchFamily="18" charset="0"/>
              </a:rPr>
              <a:t> </a:t>
            </a:r>
            <a:endParaRPr lang="ja-JP" alt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800" kern="100" dirty="0">
                <a:effectLst/>
                <a:latin typeface="HGS行書体" panose="03000600000000000000" pitchFamily="66" charset="-128"/>
                <a:ea typeface="游明朝" panose="02020400000000000000" pitchFamily="18" charset="-128"/>
                <a:cs typeface="Times New Roman" panose="02020603050405020304" pitchFamily="18" charset="0"/>
              </a:rPr>
              <a:t> </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800" kern="100" dirty="0">
                <a:effectLst/>
                <a:latin typeface="HGS行書体" panose="03000600000000000000" pitchFamily="66" charset="-128"/>
                <a:ea typeface="游明朝" panose="02020400000000000000" pitchFamily="18" charset="-128"/>
                <a:cs typeface="Times New Roman" panose="02020603050405020304" pitchFamily="18" charset="0"/>
              </a:rPr>
              <a:t> </a:t>
            </a:r>
            <a:r>
              <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rPr>
              <a:t> </a:t>
            </a:r>
            <a:endParaRPr lang="ja-JP" altLang="ja-JP" sz="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rPr>
              <a:t> </a:t>
            </a:r>
          </a:p>
          <a:p>
            <a:pPr algn="just"/>
            <a:r>
              <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rPr>
              <a:t> </a:t>
            </a:r>
            <a:endParaRPr lang="ja-JP" altLang="ja-JP" sz="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rPr>
              <a:t> </a:t>
            </a:r>
            <a:endParaRPr lang="ja-JP" altLang="ja-JP" sz="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rPr>
              <a:t> </a:t>
            </a:r>
          </a:p>
          <a:p>
            <a:pPr algn="just"/>
            <a:endParaRPr lang="en-US" altLang="ja-JP" sz="800" kern="100" dirty="0">
              <a:latin typeface="HGS行書体" panose="03000600000000000000" pitchFamily="66" charset="-128"/>
              <a:ea typeface="游明朝" panose="02020400000000000000" pitchFamily="18" charset="-128"/>
              <a:cs typeface="Times New Roman" panose="02020603050405020304" pitchFamily="18" charset="0"/>
            </a:endParaRPr>
          </a:p>
          <a:p>
            <a:pPr algn="just"/>
            <a:endPar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endParaRPr>
          </a:p>
          <a:p>
            <a:pPr algn="just"/>
            <a:endParaRPr lang="en-US" altLang="ja-JP" sz="800" kern="100" dirty="0">
              <a:latin typeface="HGS行書体" panose="03000600000000000000" pitchFamily="66" charset="-128"/>
              <a:ea typeface="游明朝" panose="02020400000000000000" pitchFamily="18" charset="-128"/>
              <a:cs typeface="Times New Roman" panose="02020603050405020304" pitchFamily="18" charset="0"/>
            </a:endParaRPr>
          </a:p>
          <a:p>
            <a:pPr algn="just"/>
            <a:endPar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endParaRPr>
          </a:p>
          <a:p>
            <a:pPr algn="just"/>
            <a:endParaRPr lang="ja-JP" altLang="ja-JP" sz="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ja-JP" sz="800" kern="100" dirty="0">
                <a:solidFill>
                  <a:srgbClr val="7030A0"/>
                </a:solidFill>
                <a:effectLst/>
                <a:latin typeface="游明朝" panose="02020400000000000000" pitchFamily="18" charset="-128"/>
                <a:ea typeface="ＭＳ Ｐゴシック" panose="020B0600070205080204" pitchFamily="50" charset="-128"/>
                <a:cs typeface="Times New Roman" panose="02020603050405020304" pitchFamily="18" charset="0"/>
              </a:rPr>
              <a:t>（レベルアップ）自分の現状や体験に照らして共感したこと、思いついて取り組んでみたくなったことなどもメモしてください。</a:t>
            </a:r>
            <a:endParaRPr lang="ja-JP" altLang="ja-JP" sz="8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19" name="テキスト ボックス 18">
            <a:extLst>
              <a:ext uri="{FF2B5EF4-FFF2-40B4-BE49-F238E27FC236}">
                <a16:creationId xmlns:a16="http://schemas.microsoft.com/office/drawing/2014/main" id="{B9700E2A-BF0B-44C2-8D95-99193EF8F60F}"/>
              </a:ext>
            </a:extLst>
          </p:cNvPr>
          <p:cNvSpPr txBox="1"/>
          <p:nvPr/>
        </p:nvSpPr>
        <p:spPr>
          <a:xfrm>
            <a:off x="6944737" y="3041698"/>
            <a:ext cx="1958898" cy="769441"/>
          </a:xfrm>
          <a:prstGeom prst="rect">
            <a:avLst/>
          </a:prstGeom>
          <a:solidFill>
            <a:schemeClr val="accent1">
              <a:lumMod val="20000"/>
              <a:lumOff val="80000"/>
            </a:schemeClr>
          </a:solidFill>
        </p:spPr>
        <p:txBody>
          <a:bodyPr wrap="square" rtlCol="0">
            <a:spAutoFit/>
          </a:bodyPr>
          <a:lstStyle/>
          <a:p>
            <a:r>
              <a:rPr kumimoji="1" lang="ja-JP" altLang="en-US" sz="1100" dirty="0">
                <a:latin typeface="HGP創英角ｺﾞｼｯｸUB" panose="020B0900000000000000" pitchFamily="50" charset="-128"/>
                <a:ea typeface="HGP創英角ｺﾞｼｯｸUB" panose="020B0900000000000000" pitchFamily="50" charset="-128"/>
              </a:rPr>
              <a:t>次回までに挑戦しようと思ったことは何ですか？まず何に着手しますか？どんな変化を期待して行動しますか？</a:t>
            </a:r>
          </a:p>
        </p:txBody>
      </p:sp>
      <p:sp>
        <p:nvSpPr>
          <p:cNvPr id="21" name="四角形: 角を丸くする 20">
            <a:extLst>
              <a:ext uri="{FF2B5EF4-FFF2-40B4-BE49-F238E27FC236}">
                <a16:creationId xmlns:a16="http://schemas.microsoft.com/office/drawing/2014/main" id="{A4641406-7469-4F25-A57F-EE5AC5A0D84E}"/>
              </a:ext>
            </a:extLst>
          </p:cNvPr>
          <p:cNvSpPr/>
          <p:nvPr/>
        </p:nvSpPr>
        <p:spPr>
          <a:xfrm>
            <a:off x="2660455" y="3551954"/>
            <a:ext cx="1958898" cy="2934799"/>
          </a:xfrm>
          <a:prstGeom prst="roundRect">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四角形: 角を丸くする 21">
            <a:extLst>
              <a:ext uri="{FF2B5EF4-FFF2-40B4-BE49-F238E27FC236}">
                <a16:creationId xmlns:a16="http://schemas.microsoft.com/office/drawing/2014/main" id="{2B3629FB-B320-40FC-9D24-D1B7E2192FD7}"/>
              </a:ext>
            </a:extLst>
          </p:cNvPr>
          <p:cNvSpPr/>
          <p:nvPr/>
        </p:nvSpPr>
        <p:spPr>
          <a:xfrm>
            <a:off x="590786" y="3583344"/>
            <a:ext cx="1958898" cy="2934799"/>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67AD2C44-0ED2-4202-BF65-09FE811F07CC}"/>
              </a:ext>
            </a:extLst>
          </p:cNvPr>
          <p:cNvSpPr txBox="1"/>
          <p:nvPr/>
        </p:nvSpPr>
        <p:spPr>
          <a:xfrm>
            <a:off x="2658642" y="3075624"/>
            <a:ext cx="1958898" cy="600164"/>
          </a:xfrm>
          <a:prstGeom prst="rect">
            <a:avLst/>
          </a:prstGeom>
          <a:solidFill>
            <a:srgbClr val="FFFF00"/>
          </a:solidFill>
        </p:spPr>
        <p:txBody>
          <a:bodyPr wrap="square" rtlCol="0">
            <a:spAutoFit/>
          </a:bodyPr>
          <a:lstStyle/>
          <a:p>
            <a:r>
              <a:rPr kumimoji="1" lang="ja-JP" altLang="en-US" sz="1100" dirty="0">
                <a:latin typeface="HGP創英角ｺﾞｼｯｸUB" panose="020B0900000000000000" pitchFamily="50" charset="-128"/>
                <a:ea typeface="HGP創英角ｺﾞｼｯｸUB" panose="020B0900000000000000" pitchFamily="50" charset="-128"/>
              </a:rPr>
              <a:t>読んできた範囲でもっとも心に残ったフレーズは何ですか？そこで感じたことは？</a:t>
            </a:r>
          </a:p>
        </p:txBody>
      </p:sp>
      <p:sp>
        <p:nvSpPr>
          <p:cNvPr id="23" name="テキスト ボックス 22">
            <a:extLst>
              <a:ext uri="{FF2B5EF4-FFF2-40B4-BE49-F238E27FC236}">
                <a16:creationId xmlns:a16="http://schemas.microsoft.com/office/drawing/2014/main" id="{F0792BF3-CAAF-4F88-A81D-E1CE0BA7D864}"/>
              </a:ext>
            </a:extLst>
          </p:cNvPr>
          <p:cNvSpPr txBox="1"/>
          <p:nvPr/>
        </p:nvSpPr>
        <p:spPr>
          <a:xfrm>
            <a:off x="582671" y="3102814"/>
            <a:ext cx="1958898" cy="600164"/>
          </a:xfrm>
          <a:prstGeom prst="rect">
            <a:avLst/>
          </a:prstGeom>
          <a:solidFill>
            <a:schemeClr val="accent2">
              <a:lumMod val="60000"/>
              <a:lumOff val="40000"/>
            </a:schemeClr>
          </a:solidFill>
        </p:spPr>
        <p:txBody>
          <a:bodyPr wrap="square" rtlCol="0">
            <a:spAutoFit/>
          </a:bodyPr>
          <a:lstStyle/>
          <a:p>
            <a:r>
              <a:rPr kumimoji="1" lang="ja-JP" altLang="en-US" sz="1100" dirty="0">
                <a:latin typeface="HGP創英角ｺﾞｼｯｸUB" panose="020B0900000000000000" pitchFamily="50" charset="-128"/>
                <a:ea typeface="HGP創英角ｺﾞｼｯｸUB" panose="020B0900000000000000" pitchFamily="50" charset="-128"/>
              </a:rPr>
              <a:t>この一月の間の、あなたの「実践」は何ですか？実践＝挑戦でもあるので失敗も含みます。</a:t>
            </a:r>
          </a:p>
        </p:txBody>
      </p:sp>
      <p:sp>
        <p:nvSpPr>
          <p:cNvPr id="24" name="テキスト ボックス 4">
            <a:extLst>
              <a:ext uri="{FF2B5EF4-FFF2-40B4-BE49-F238E27FC236}">
                <a16:creationId xmlns:a16="http://schemas.microsoft.com/office/drawing/2014/main" id="{4E015E2F-4EC3-4B0C-B87B-432D7E0378FA}"/>
              </a:ext>
            </a:extLst>
          </p:cNvPr>
          <p:cNvSpPr txBox="1"/>
          <p:nvPr/>
        </p:nvSpPr>
        <p:spPr>
          <a:xfrm>
            <a:off x="625673" y="3811139"/>
            <a:ext cx="1958898" cy="2686692"/>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endParaRPr lang="en-US" altLang="ja-JP" sz="1800" kern="100" dirty="0">
              <a:effectLst/>
              <a:latin typeface="HGS行書体" panose="03000600000000000000" pitchFamily="66" charset="-128"/>
              <a:ea typeface="游明朝" panose="02020400000000000000" pitchFamily="18" charset="-128"/>
              <a:cs typeface="Times New Roman" panose="02020603050405020304" pitchFamily="18" charset="0"/>
            </a:endParaRPr>
          </a:p>
          <a:p>
            <a:pPr algn="just"/>
            <a:r>
              <a:rPr lang="en-US" altLang="ja-JP" sz="1800" kern="100" dirty="0">
                <a:effectLst/>
                <a:latin typeface="HGS行書体" panose="03000600000000000000" pitchFamily="66" charset="-128"/>
                <a:ea typeface="游明朝" panose="02020400000000000000" pitchFamily="18" charset="-128"/>
                <a:cs typeface="Times New Roman" panose="02020603050405020304" pitchFamily="18" charset="0"/>
              </a:rPr>
              <a:t> </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800" kern="100" dirty="0">
                <a:effectLst/>
                <a:latin typeface="HGS行書体" panose="03000600000000000000" pitchFamily="66" charset="-128"/>
                <a:ea typeface="游明朝" panose="02020400000000000000" pitchFamily="18" charset="-128"/>
                <a:cs typeface="Times New Roman" panose="02020603050405020304" pitchFamily="18" charset="0"/>
              </a:rPr>
              <a:t> </a:t>
            </a:r>
            <a:r>
              <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rPr>
              <a:t> </a:t>
            </a:r>
            <a:endParaRPr lang="ja-JP" altLang="ja-JP" sz="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rPr>
              <a:t> </a:t>
            </a:r>
          </a:p>
          <a:p>
            <a:pPr algn="just"/>
            <a:r>
              <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rPr>
              <a:t> </a:t>
            </a:r>
            <a:endParaRPr lang="ja-JP" altLang="ja-JP" sz="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rPr>
              <a:t> </a:t>
            </a:r>
            <a:endParaRPr lang="ja-JP" altLang="ja-JP" sz="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rPr>
              <a:t> </a:t>
            </a:r>
          </a:p>
          <a:p>
            <a:pPr algn="just"/>
            <a:endParaRPr lang="en-US" altLang="ja-JP" sz="800" kern="100" dirty="0">
              <a:latin typeface="HGS行書体" panose="03000600000000000000" pitchFamily="66" charset="-128"/>
              <a:ea typeface="游明朝" panose="02020400000000000000" pitchFamily="18" charset="-128"/>
              <a:cs typeface="Times New Roman" panose="02020603050405020304" pitchFamily="18" charset="0"/>
            </a:endParaRPr>
          </a:p>
          <a:p>
            <a:pPr algn="just"/>
            <a:endParaRPr lang="en-US" altLang="ja-JP" sz="800" kern="100" dirty="0">
              <a:effectLst/>
              <a:latin typeface="HGS行書体" panose="03000600000000000000" pitchFamily="66" charset="-128"/>
              <a:ea typeface="游明朝" panose="02020400000000000000" pitchFamily="18" charset="-128"/>
              <a:cs typeface="Times New Roman" panose="02020603050405020304" pitchFamily="18" charset="0"/>
            </a:endParaRPr>
          </a:p>
          <a:p>
            <a:pPr algn="just"/>
            <a:endParaRPr lang="en-US" altLang="ja-JP" sz="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endParaRPr lang="ja-JP" altLang="ja-JP" sz="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en-US" sz="800" kern="100" dirty="0">
                <a:solidFill>
                  <a:srgbClr val="7030A0"/>
                </a:solidFill>
                <a:effectLst/>
                <a:latin typeface="游明朝" panose="02020400000000000000" pitchFamily="18" charset="-128"/>
                <a:ea typeface="ＭＳ Ｐゴシック" panose="020B0600070205080204" pitchFamily="50" charset="-128"/>
                <a:cs typeface="Times New Roman" panose="02020603050405020304" pitchFamily="18" charset="0"/>
              </a:rPr>
              <a:t>前回の</a:t>
            </a:r>
            <a:r>
              <a:rPr lang="ja-JP" altLang="en-US" sz="800" kern="100" dirty="0">
                <a:solidFill>
                  <a:srgbClr val="FF0000"/>
                </a:solidFill>
                <a:effectLst/>
                <a:latin typeface="游明朝" panose="02020400000000000000" pitchFamily="18" charset="-128"/>
                <a:ea typeface="ＭＳ Ｐゴシック" panose="020B0600070205080204" pitchFamily="50" charset="-128"/>
                <a:cs typeface="Times New Roman" panose="02020603050405020304" pitchFamily="18" charset="0"/>
              </a:rPr>
              <a:t>「もっとも重要なことに集中せよ」</a:t>
            </a:r>
            <a:r>
              <a:rPr lang="ja-JP" altLang="en-US" sz="800" kern="100" dirty="0">
                <a:solidFill>
                  <a:srgbClr val="7030A0"/>
                </a:solidFill>
                <a:effectLst/>
                <a:latin typeface="游明朝" panose="02020400000000000000" pitchFamily="18" charset="-128"/>
                <a:ea typeface="ＭＳ Ｐゴシック" panose="020B0600070205080204" pitchFamily="50" charset="-128"/>
                <a:cs typeface="Times New Roman" panose="02020603050405020304" pitchFamily="18" charset="0"/>
              </a:rPr>
              <a:t>から今回までの間に、前回の学びや気づきについて実践したことをご記入ください。大きなことはなくとも、小さな取り組みを箇条書きで拾っていってください。</a:t>
            </a:r>
            <a:endParaRPr lang="en-US" altLang="ja-JP" sz="800" kern="100" dirty="0">
              <a:solidFill>
                <a:srgbClr val="7030A0"/>
              </a:solidFill>
              <a:effectLst/>
              <a:latin typeface="游明朝" panose="02020400000000000000" pitchFamily="18" charset="-128"/>
              <a:ea typeface="ＭＳ Ｐゴシック" panose="020B0600070205080204" pitchFamily="50" charset="-128"/>
              <a:cs typeface="Times New Roman" panose="02020603050405020304" pitchFamily="18" charset="0"/>
            </a:endParaRPr>
          </a:p>
          <a:p>
            <a:pPr algn="just"/>
            <a:r>
              <a:rPr lang="ja-JP" altLang="en-US" sz="800" kern="100" dirty="0">
                <a:solidFill>
                  <a:srgbClr val="7030A0"/>
                </a:solidFill>
                <a:effectLst/>
                <a:latin typeface="游明朝" panose="02020400000000000000" pitchFamily="18" charset="-128"/>
                <a:ea typeface="ＭＳ Ｐゴシック" panose="020B0600070205080204" pitchFamily="50" charset="-128"/>
                <a:cs typeface="Times New Roman" panose="02020603050405020304" pitchFamily="18" charset="0"/>
              </a:rPr>
              <a:t>（肯定的振り返りをしてください。）</a:t>
            </a:r>
          </a:p>
        </p:txBody>
      </p:sp>
    </p:spTree>
    <p:extLst>
      <p:ext uri="{BB962C8B-B14F-4D97-AF65-F5344CB8AC3E}">
        <p14:creationId xmlns:p14="http://schemas.microsoft.com/office/powerpoint/2010/main" val="95715862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1112</TotalTime>
  <Words>7280</Words>
  <Application>Microsoft Office PowerPoint</Application>
  <PresentationFormat>画面に合わせる (4:3)</PresentationFormat>
  <Paragraphs>772</Paragraphs>
  <Slides>15</Slides>
  <Notes>0</Notes>
  <HiddenSlides>0</HiddenSlides>
  <MMClips>0</MMClips>
  <ScaleCrop>false</ScaleCrop>
  <HeadingPairs>
    <vt:vector size="6" baseType="variant">
      <vt:variant>
        <vt:lpstr>使用されているフォント</vt:lpstr>
      </vt:variant>
      <vt:variant>
        <vt:i4>14</vt:i4>
      </vt:variant>
      <vt:variant>
        <vt:lpstr>テーマ</vt:lpstr>
      </vt:variant>
      <vt:variant>
        <vt:i4>1</vt:i4>
      </vt:variant>
      <vt:variant>
        <vt:lpstr>スライド タイトル</vt:lpstr>
      </vt:variant>
      <vt:variant>
        <vt:i4>15</vt:i4>
      </vt:variant>
    </vt:vector>
  </HeadingPairs>
  <TitlesOfParts>
    <vt:vector size="30" baseType="lpstr">
      <vt:lpstr>BIZ UDP明朝 Medium</vt:lpstr>
      <vt:lpstr>HGP創英角ｺﾞｼｯｸUB</vt:lpstr>
      <vt:lpstr>HGP創英角ﾎﾟｯﾌﾟ体</vt:lpstr>
      <vt:lpstr>HGSｺﾞｼｯｸM</vt:lpstr>
      <vt:lpstr>HGS行書体</vt:lpstr>
      <vt:lpstr>HGS創英角ｺﾞｼｯｸUB</vt:lpstr>
      <vt:lpstr>ＭＳ Ｐゴシック</vt:lpstr>
      <vt:lpstr>游ゴシック Light</vt:lpstr>
      <vt:lpstr>游明朝</vt:lpstr>
      <vt:lpstr>Arial</vt:lpstr>
      <vt:lpstr>Bahnschrift Condensed</vt:lpstr>
      <vt:lpstr>Calibri</vt:lpstr>
      <vt:lpstr>Calibri Light</vt:lpstr>
      <vt:lpstr>Segoe UI Symbol</vt:lpstr>
      <vt:lpstr>Office テーマ</vt:lpstr>
      <vt:lpstr>実践するマネジメント 読書会🄬</vt:lpstr>
      <vt:lpstr>PowerPoint プレゼンテーション</vt:lpstr>
      <vt:lpstr>二つのBASICプログラム</vt:lpstr>
      <vt:lpstr>記入例：　経営者の条件　序章：成果をあげるには 読書会プロフェッショナル・コースにようこそ！まずは、このノートの　ページをご覧ください！</vt:lpstr>
      <vt:lpstr>1⃣私の人生を変えた七つの経験　Part3　第１章</vt:lpstr>
      <vt:lpstr>2⃣自らの強みを知る　Part3　第２章　/　人の強みを生かす　Part4　第５章</vt:lpstr>
      <vt:lpstr>3⃣時間を管理する　Part3　第３章</vt:lpstr>
      <vt:lpstr>4⃣もっとも重要なことに集中せよ　Part3　第４章</vt:lpstr>
      <vt:lpstr>5⃣ポスト資本主義社会への転換　Part1　第１章</vt:lpstr>
      <vt:lpstr>6⃣生産性をいかにして高めるか　Part2　第１章</vt:lpstr>
      <vt:lpstr>7⃣ なぜ成果があがらないのか　Part2　第２章</vt:lpstr>
      <vt:lpstr>8⃣ 貢献を重視する　Part2　第３章</vt:lpstr>
      <vt:lpstr>9⃣Part4　意思決定のための基礎知識 　第２章：優れたコミュニケーションとは何か　第３章：情報と組織　第４章：仕事としてのリーダーシップ　　　　　　　</vt:lpstr>
      <vt:lpstr> 🔟“教育ある人間”が社会をつくる　Part5　第２章</vt:lpstr>
      <vt:lpstr>受講する前にご自身のゴールを定めてみましょう。 〈途中、何度書き直しても、書き足してもＯＫです〉</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清水 祥行</dc:creator>
  <cp:lastModifiedBy>清水 祥行</cp:lastModifiedBy>
  <cp:revision>50</cp:revision>
  <cp:lastPrinted>2021-01-21T23:57:17Z</cp:lastPrinted>
  <dcterms:created xsi:type="dcterms:W3CDTF">2020-10-13T07:26:06Z</dcterms:created>
  <dcterms:modified xsi:type="dcterms:W3CDTF">2021-07-15T12:18:14Z</dcterms:modified>
</cp:coreProperties>
</file>